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DV" ContentType="image/jpeg"/>
  <Default Extension="jpg&amp;ehk=IwYwHoU6IuTo9pQjVpQIc" ContentType="image/jpeg"/>
  <Default Extension="jpg&amp;ehk=YCkQ5sCsfvA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756" r:id="rId2"/>
    <p:sldId id="3714" r:id="rId3"/>
    <p:sldId id="337" r:id="rId4"/>
    <p:sldId id="637" r:id="rId5"/>
    <p:sldId id="3717" r:id="rId6"/>
    <p:sldId id="3718" r:id="rId7"/>
    <p:sldId id="1890" r:id="rId8"/>
    <p:sldId id="3721" r:id="rId9"/>
    <p:sldId id="3722" r:id="rId10"/>
    <p:sldId id="3762" r:id="rId11"/>
    <p:sldId id="3724" r:id="rId12"/>
    <p:sldId id="3761" r:id="rId13"/>
    <p:sldId id="3726" r:id="rId14"/>
    <p:sldId id="3763" r:id="rId15"/>
    <p:sldId id="3764" r:id="rId16"/>
    <p:sldId id="3729" r:id="rId17"/>
    <p:sldId id="3731" r:id="rId18"/>
    <p:sldId id="3727" r:id="rId19"/>
    <p:sldId id="3732" r:id="rId20"/>
    <p:sldId id="3688" r:id="rId21"/>
    <p:sldId id="3733" r:id="rId22"/>
    <p:sldId id="3734" r:id="rId23"/>
    <p:sldId id="3739" r:id="rId24"/>
    <p:sldId id="3736" r:id="rId25"/>
    <p:sldId id="3737" r:id="rId26"/>
    <p:sldId id="3738" r:id="rId27"/>
    <p:sldId id="3741" r:id="rId28"/>
    <p:sldId id="3742" r:id="rId29"/>
    <p:sldId id="3760" r:id="rId30"/>
    <p:sldId id="3747" r:id="rId31"/>
    <p:sldId id="3749" r:id="rId32"/>
    <p:sldId id="3750" r:id="rId33"/>
    <p:sldId id="3743" r:id="rId34"/>
    <p:sldId id="3735" r:id="rId35"/>
    <p:sldId id="3686" r:id="rId36"/>
    <p:sldId id="3746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2"/>
    <p:restoredTop sz="94559"/>
  </p:normalViewPr>
  <p:slideViewPr>
    <p:cSldViewPr snapToGrid="0" showGuides="1">
      <p:cViewPr varScale="1">
        <p:scale>
          <a:sx n="158" d="100"/>
          <a:sy n="158" d="100"/>
        </p:scale>
        <p:origin x="856" y="19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1" d="100"/>
        <a:sy n="1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94EE9-023C-9B4A-9EB7-558249C5D111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FAB82-6785-5847-A9DC-EC2C0C1B6E92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6088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fr-CA" dirty="0"/>
          </a:p>
        </p:txBody>
      </p:sp>
      <p:sp>
        <p:nvSpPr>
          <p:cNvPr id="13312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 dirty="0">
              <a:ea typeface="MS PGothic" charset="0"/>
            </a:endParaRPr>
          </a:p>
        </p:txBody>
      </p:sp>
      <p:sp>
        <p:nvSpPr>
          <p:cNvPr id="13312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09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57066" indent="-291179" defTabSz="935009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64717" indent="-232943" defTabSz="935009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30604" indent="-232943" defTabSz="935009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96491" indent="-232943" defTabSz="935009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62377" indent="-232943" defTabSz="935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028264" indent="-232943" defTabSz="935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94151" indent="-232943" defTabSz="935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960038" indent="-232943" defTabSz="935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9C2630B-3EC2-EC46-B85F-F9210C333020}" type="slidenum">
              <a:rPr lang="fr-CA"/>
              <a:pPr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62325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796B5-E50D-7A4D-9212-87C8EA64CEBC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862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DFC71-A4E2-A048-B4DD-14D6708C136B}" type="slidenum">
              <a:rPr lang="fr-CA" smtClean="0"/>
              <a:t>20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6137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803C58-A0AF-F6F2-B1E8-5D3D0597F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000DB7-16CA-7162-FCD4-D696A62EE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D53E19-DBE9-0A17-AFD1-D7373471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58ED5B-9E9E-B653-8242-768C4712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61B12F-E48D-6043-FC33-7E7A9851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5322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32B4D-ADC7-312D-7E98-D3C163BB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36EF58-3F00-06D0-F052-B4852E1AC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2DC31D-20FD-BF85-79E3-25208A2F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2C6F8F-7CA4-A8E3-5279-78B6EA696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9050E7-7658-8AFE-19C6-1910AC0C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333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DFC3C2D-FA86-3669-DF9A-F2F646C92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221820-87D5-4BD9-2C48-F407DDC2B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3B548D-CE98-1B95-1851-29AB102F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51120-5197-74AD-B3D9-26B7E3AD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8701AF-E2C7-A5B8-AC6F-9E980350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0211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98067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1" y="348192"/>
            <a:ext cx="8746066" cy="969899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02463" y="1825625"/>
            <a:ext cx="4351337" cy="4351338"/>
          </a:xfrm>
          <a:prstGeom prst="ellipse">
            <a:avLst/>
          </a:prstGeom>
        </p:spPr>
        <p:txBody>
          <a:bodyPr/>
          <a:lstStyle/>
          <a:p>
            <a:r>
              <a:rPr lang="fr-CA" dirty="0"/>
              <a:t>Cliquez sur l'icône pour ajouter une image</a:t>
            </a:r>
            <a:endParaRPr lang="en-CA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325DBF2-8F75-4FAF-9007-F11536B9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5159EB-90C4-424D-A1E4-8CF5BEC2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dirty="0"/>
              <a:t>[</a:t>
            </a:r>
            <a:fld id="{F9AD2997-E303-45B2-BEE4-0CF1611D59BF}" type="slidenum">
              <a:rPr lang="fr-CA" smtClean="0"/>
              <a:pPr/>
              <a:t>‹n°›</a:t>
            </a:fld>
            <a:r>
              <a:rPr lang="fr-CA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0412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1651A-DD5C-08EA-B569-7A485003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5EC133-841B-4E0E-55F5-1D61FF19B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EFABA-2342-B278-ADCA-09EB7621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43E4C1-722D-5C70-2851-BB278E709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AAD7F1-FB08-5011-0A21-BE1B9438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1975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86ED4-D9DB-0ED5-499E-F7CAF52A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0C2A61-A1F7-4E36-00B7-D2D31548B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88ED89-5542-DC34-0E56-065C604DF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FBDD8B-0548-20C6-3FFA-456E1C6B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4F8EB4-8AAA-589D-E1E5-D351679B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4010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E6C130-A272-5504-C1FC-76816E6B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AFB344-5F79-65ED-FAF1-52BAB161B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3BDC46-8724-86EF-681A-B87AFB253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EF326D-4629-7F2E-32CF-B3F6EA86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32E53F-4975-54EF-DE72-0C42FDED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F61695-E429-00FB-856E-C6B5B2E7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2320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8DA3F-06ED-9579-0FA0-5B2ADF47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736A4E-0FCD-7103-9780-49819C24D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32E39B-05FB-6ADE-82FE-BC1267C0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63E060-C2A5-C950-D2D8-611301B23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E23181-DEB3-E957-FFB6-B875092F3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9233398-5BE1-BF35-CED5-A3AE8269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7B731D-F163-200A-E799-CBAC97E3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8B7904C-133B-3EEA-E304-3E84A845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8661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35FBAB-51A3-F6BC-9388-034E338A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F871CF-EB19-F06D-B36B-7209B257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82D114-3DBE-E8CD-74FB-A26090AB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7E436F-C63E-62F6-6EAA-10015D0D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602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3DD262-1690-7FA9-1D7E-1FD7349AB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B9249C-ADAD-3238-4061-42211FCB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9D5DA4-1E09-81FD-FE6A-04E1F2CD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3760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2D54A-4EB2-1D83-B448-96D38F7B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460452-BCAD-24AF-D1D8-35D96D27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B3308B-CB65-511F-1FC2-2377B3484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DB452-E9C7-560C-A479-59A69B18F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D498D0-66B7-3BC5-83F4-50BF327A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DC5DB8-8685-F338-F937-B486D3EE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072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C94A1-91DE-443B-A565-397F2453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6A724A-23CB-5139-7BA0-F971EAB16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F9998B-81AF-58CC-DD9E-B8AAFBC87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1920D6-35E3-BE15-D4F9-F1CB5F57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B585F8-1CCD-D98A-EE6C-4C70469CD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D18C8B-75E6-6EE2-1D17-298A4DAD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634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B64DA2E-FD20-5F43-00E1-1E79B8E22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B8FA65-52A3-F520-9040-F76D5DC92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1C5451-4FCC-9AE8-7BC6-150C3EC88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57E30B-3D6F-2645-B0D1-D7EFE8B167AC}" type="datetimeFigureOut">
              <a:rPr lang="fr-CA" smtClean="0"/>
              <a:t>2026-03-17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50E0B4-0E9E-F433-F11F-74BD1C6FD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8745EA-FA4A-09B8-F4C3-87F883A0D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346242-E841-514B-A6AE-284459E2030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0996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&amp;ehk=IwYwHoU6IuTo9pQjVpQI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&amp;ehk=D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&amp;ehk=YCkQ5sCsfvA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&amp;ehk=IwYwHoU6IuTo9pQjVpQI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9C745-6EE1-71A3-A018-08451B98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hoto">
            <a:extLst>
              <a:ext uri="{FF2B5EF4-FFF2-40B4-BE49-F238E27FC236}">
                <a16:creationId xmlns:a16="http://schemas.microsoft.com/office/drawing/2014/main" id="{C5A496EF-D9D6-086B-0E83-E3D25F29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0" b="-1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pic>
        <p:nvPicPr>
          <p:cNvPr id="5" name="Image 4" descr="photo">
            <a:extLst>
              <a:ext uri="{FF2B5EF4-FFF2-40B4-BE49-F238E27FC236}">
                <a16:creationId xmlns:a16="http://schemas.microsoft.com/office/drawing/2014/main" id="{57B6CD3E-A023-2233-44C1-A54E5657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0" b="-1"/>
          <a:stretch>
            <a:fillRect/>
          </a:stretch>
        </p:blipFill>
        <p:spPr>
          <a:xfrm>
            <a:off x="2632177" y="-186107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33AE931-30D7-B918-C05D-A14F55FDAE2C}"/>
              </a:ext>
            </a:extLst>
          </p:cNvPr>
          <p:cNvSpPr txBox="1"/>
          <p:nvPr/>
        </p:nvSpPr>
        <p:spPr>
          <a:xfrm>
            <a:off x="744467" y="388418"/>
            <a:ext cx="18877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Trucs et astuces découlant de la science, de la réflexion et de l’expérience de terrain</a:t>
            </a:r>
          </a:p>
          <a:p>
            <a:endParaRPr lang="fr-CA" b="1" dirty="0"/>
          </a:p>
          <a:p>
            <a:r>
              <a:rPr lang="fr-CA" sz="1100" b="1" dirty="0"/>
              <a:t>Guy Thibault</a:t>
            </a:r>
            <a:endParaRPr lang="fr-CA" sz="1100" dirty="0"/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12F7331B-9082-8CC2-DF3C-921A13C60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94606E-E49A-F6A6-A8F0-DF411527911B}"/>
              </a:ext>
            </a:extLst>
          </p:cNvPr>
          <p:cNvSpPr txBox="1"/>
          <p:nvPr/>
        </p:nvSpPr>
        <p:spPr>
          <a:xfrm>
            <a:off x="274320" y="3178934"/>
            <a:ext cx="21582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Nature-Humaine.ca</a:t>
            </a:r>
          </a:p>
          <a:p>
            <a:r>
              <a:rPr lang="fr-CA" dirty="0"/>
              <a:t>PowerPoint</a:t>
            </a:r>
          </a:p>
          <a:p>
            <a:r>
              <a:rPr lang="fr-CA" dirty="0"/>
              <a:t>Quiz</a:t>
            </a:r>
          </a:p>
          <a:p>
            <a:r>
              <a:rPr lang="fr-CA" dirty="0"/>
              <a:t>Vrai ou Faux</a:t>
            </a:r>
          </a:p>
          <a:p>
            <a:r>
              <a:rPr lang="fr-CA" dirty="0"/>
              <a:t>Glossaire</a:t>
            </a:r>
          </a:p>
          <a:p>
            <a:r>
              <a:rPr lang="fr-CA" dirty="0"/>
              <a:t>3-2-1 Go !</a:t>
            </a:r>
          </a:p>
          <a:p>
            <a:r>
              <a:rPr lang="fr-CA" dirty="0"/>
              <a:t>Cube5D</a:t>
            </a:r>
          </a:p>
        </p:txBody>
      </p:sp>
    </p:spTree>
    <p:extLst>
      <p:ext uri="{BB962C8B-B14F-4D97-AF65-F5344CB8AC3E}">
        <p14:creationId xmlns:p14="http://schemas.microsoft.com/office/powerpoint/2010/main" val="33426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77761379-1CA6-8FBB-227D-5FCBB2D4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" y="-29497"/>
            <a:ext cx="12166802" cy="811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4A20EC-66E0-7A31-8F51-D9132BA51059}"/>
              </a:ext>
            </a:extLst>
          </p:cNvPr>
          <p:cNvSpPr txBox="1"/>
          <p:nvPr/>
        </p:nvSpPr>
        <p:spPr>
          <a:xfrm>
            <a:off x="744467" y="388418"/>
            <a:ext cx="3445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Grimper : franchir, juste franchir !</a:t>
            </a:r>
          </a:p>
        </p:txBody>
      </p:sp>
      <p:pic>
        <p:nvPicPr>
          <p:cNvPr id="4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52F4089D-4AEE-9236-83CD-01024DB9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73AC4D-7859-1DAB-5B69-7BDE22B88EEA}"/>
              </a:ext>
            </a:extLst>
          </p:cNvPr>
          <p:cNvSpPr txBox="1"/>
          <p:nvPr/>
        </p:nvSpPr>
        <p:spPr>
          <a:xfrm>
            <a:off x="744467" y="388418"/>
            <a:ext cx="573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Ne pas négliger la récupération </a:t>
            </a:r>
            <a:r>
              <a:rPr lang="fr-CA" b="1" u="sng" dirty="0">
                <a:solidFill>
                  <a:schemeClr val="bg1"/>
                </a:solidFill>
              </a:rPr>
              <a:t>passive</a:t>
            </a:r>
            <a:r>
              <a:rPr lang="fr-CA" dirty="0">
                <a:solidFill>
                  <a:schemeClr val="bg1"/>
                </a:solidFill>
              </a:rPr>
              <a:t> (allers-retours)</a:t>
            </a:r>
          </a:p>
        </p:txBody>
      </p:sp>
    </p:spTree>
    <p:extLst>
      <p:ext uri="{BB962C8B-B14F-4D97-AF65-F5344CB8AC3E}">
        <p14:creationId xmlns:p14="http://schemas.microsoft.com/office/powerpoint/2010/main" val="126430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88FA4-E4DE-39AF-74E4-E6DF67B3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8D2EFC-3ECE-B456-23E3-149D208A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55" y="757750"/>
            <a:ext cx="6083401" cy="60834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D0E93DB-B0A8-AA44-829D-4BF29358A12A}"/>
              </a:ext>
            </a:extLst>
          </p:cNvPr>
          <p:cNvSpPr txBox="1"/>
          <p:nvPr/>
        </p:nvSpPr>
        <p:spPr>
          <a:xfrm>
            <a:off x="744467" y="388418"/>
            <a:ext cx="15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App. 3-2-1 Go!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0037933F-988D-5F2E-BFC5-51F2CAA2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151118-C8B8-8AC5-7DC6-3DCAA50F7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0649">
            <a:off x="7781638" y="1018531"/>
            <a:ext cx="2698285" cy="4574098"/>
          </a:xfrm>
          <a:prstGeom prst="rect">
            <a:avLst/>
          </a:prstGeom>
          <a:ln w="1016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144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AB160-851E-4C6B-D51F-1790BE7D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E1FE4DA-BE11-309A-967A-942B6CC3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290" y="-158832"/>
            <a:ext cx="12474368" cy="70168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8563563-B911-3D63-3C59-56A0705C2D80}"/>
              </a:ext>
            </a:extLst>
          </p:cNvPr>
          <p:cNvSpPr txBox="1"/>
          <p:nvPr/>
        </p:nvSpPr>
        <p:spPr>
          <a:xfrm>
            <a:off x="783797" y="329426"/>
            <a:ext cx="30654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App. Cube5D : oser, imaginer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3A77EF29-1F13-E325-0438-9CDC1ADB7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6B0B5E-D291-670F-DB18-B9C383F52687}"/>
              </a:ext>
            </a:extLst>
          </p:cNvPr>
          <p:cNvSpPr txBox="1"/>
          <p:nvPr/>
        </p:nvSpPr>
        <p:spPr>
          <a:xfrm>
            <a:off x="3441753" y="701601"/>
            <a:ext cx="8737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>
                <a:solidFill>
                  <a:schemeClr val="accent4">
                    <a:lumMod val="75000"/>
                  </a:schemeClr>
                </a:solidFill>
              </a:rPr>
              <a:t>https://insquebec-sportsciences.shinyapps.io/cube5d/</a:t>
            </a:r>
          </a:p>
        </p:txBody>
      </p:sp>
    </p:spTree>
    <p:extLst>
      <p:ext uri="{BB962C8B-B14F-4D97-AF65-F5344CB8AC3E}">
        <p14:creationId xmlns:p14="http://schemas.microsoft.com/office/powerpoint/2010/main" val="201044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76D02-0CF7-573A-F84B-24B7F233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mpionnats québécois de cyclisme de route à Baie-Comeau | OHdio ...">
            <a:extLst>
              <a:ext uri="{FF2B5EF4-FFF2-40B4-BE49-F238E27FC236}">
                <a16:creationId xmlns:a16="http://schemas.microsoft.com/office/drawing/2014/main" id="{C881D673-B87E-C880-BE60-AC19737BC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" y="1"/>
            <a:ext cx="12179302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98AC20-A6A9-63C6-1375-0F65637307AD}"/>
              </a:ext>
            </a:extLst>
          </p:cNvPr>
          <p:cNvSpPr txBox="1"/>
          <p:nvPr/>
        </p:nvSpPr>
        <p:spPr>
          <a:xfrm>
            <a:off x="744467" y="388418"/>
            <a:ext cx="24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Longues sorties en EPI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1B09E8FB-E47E-D0F2-1876-80FB32344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A74E52-6BA8-85F1-49AA-DC6103F08EDE}"/>
              </a:ext>
            </a:extLst>
          </p:cNvPr>
          <p:cNvSpPr txBox="1"/>
          <p:nvPr/>
        </p:nvSpPr>
        <p:spPr>
          <a:xfrm>
            <a:off x="744467" y="757750"/>
            <a:ext cx="25867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30 min.</a:t>
            </a:r>
          </a:p>
          <a:p>
            <a:r>
              <a:rPr lang="fr-CA" sz="2400" dirty="0">
                <a:solidFill>
                  <a:schemeClr val="bg1"/>
                </a:solidFill>
              </a:rPr>
              <a:t>5 x 4-1 - 5</a:t>
            </a:r>
          </a:p>
          <a:p>
            <a:r>
              <a:rPr lang="fr-CA" sz="2400" dirty="0">
                <a:solidFill>
                  <a:schemeClr val="bg1"/>
                </a:solidFill>
              </a:rPr>
              <a:t>5 x 3-2 - 5</a:t>
            </a:r>
          </a:p>
          <a:p>
            <a:r>
              <a:rPr lang="fr-CA" sz="2400" dirty="0">
                <a:solidFill>
                  <a:schemeClr val="bg1"/>
                </a:solidFill>
              </a:rPr>
              <a:t>5 x 2-3 - 5</a:t>
            </a:r>
          </a:p>
          <a:p>
            <a:r>
              <a:rPr lang="fr-CA" sz="2400" dirty="0">
                <a:solidFill>
                  <a:schemeClr val="bg1"/>
                </a:solidFill>
              </a:rPr>
              <a:t>5 x 1-4</a:t>
            </a:r>
          </a:p>
          <a:p>
            <a:r>
              <a:rPr lang="fr-CA" sz="2400" dirty="0">
                <a:solidFill>
                  <a:schemeClr val="bg1"/>
                </a:solidFill>
              </a:rPr>
              <a:t>Long R. Au Calme </a:t>
            </a:r>
          </a:p>
        </p:txBody>
      </p:sp>
    </p:spTree>
    <p:extLst>
      <p:ext uri="{BB962C8B-B14F-4D97-AF65-F5344CB8AC3E}">
        <p14:creationId xmlns:p14="http://schemas.microsoft.com/office/powerpoint/2010/main" val="1811330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A8EEB73-4488-0EA2-E15D-FEBD89C2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2288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05F41F-3B71-4051-575E-587DF70DDD71}"/>
              </a:ext>
            </a:extLst>
          </p:cNvPr>
          <p:cNvSpPr txBox="1"/>
          <p:nvPr/>
        </p:nvSpPr>
        <p:spPr>
          <a:xfrm>
            <a:off x="3969448" y="427747"/>
            <a:ext cx="279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Tester objectivement CHO</a:t>
            </a:r>
          </a:p>
        </p:txBody>
      </p:sp>
      <p:pic>
        <p:nvPicPr>
          <p:cNvPr id="4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C8D442CC-BAD9-1518-F59A-6F974B196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965BB-152C-59ED-B9A5-D46E1163C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Quels usages de l’acclimatation à la chaleur chez les sportifs de haut ...">
            <a:extLst>
              <a:ext uri="{FF2B5EF4-FFF2-40B4-BE49-F238E27FC236}">
                <a16:creationId xmlns:a16="http://schemas.microsoft.com/office/drawing/2014/main" id="{C823F2D1-C14F-4625-0E69-4B60E244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536088"/>
            <a:ext cx="12484201" cy="83940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87DF68-F49D-7AE8-26B6-C11F5DBC6941}"/>
              </a:ext>
            </a:extLst>
          </p:cNvPr>
          <p:cNvSpPr txBox="1"/>
          <p:nvPr/>
        </p:nvSpPr>
        <p:spPr>
          <a:xfrm>
            <a:off x="744467" y="388418"/>
            <a:ext cx="455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Acclimatation à la chaleur pour hématocrite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9E06EA97-C6FD-E2BA-7610-EF7AC38B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D4E61-3118-111F-1F7D-CFD80A725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8FFE289-3A96-7C5B-B3F6-4B69DB0A2750}"/>
              </a:ext>
            </a:extLst>
          </p:cNvPr>
          <p:cNvSpPr txBox="1"/>
          <p:nvPr/>
        </p:nvSpPr>
        <p:spPr>
          <a:xfrm>
            <a:off x="744467" y="388418"/>
            <a:ext cx="503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Entraîner et vérifier la téléoanticipation, le </a:t>
            </a:r>
            <a:r>
              <a:rPr lang="fr-CA" i="1" dirty="0"/>
              <a:t>pacing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96F25AB0-B5EA-6943-3032-D4C548F4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4" name="Image 3" descr="Magdeleine Vallières-Mill signe un titre mondial inédit | Radio-Canada">
            <a:extLst>
              <a:ext uri="{FF2B5EF4-FFF2-40B4-BE49-F238E27FC236}">
                <a16:creationId xmlns:a16="http://schemas.microsoft.com/office/drawing/2014/main" id="{CAC6B6DA-7644-08EC-36C2-93117E73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82" y="757750"/>
            <a:ext cx="10893304" cy="61002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9CC06A-13DA-F03F-B140-0ABBC093FA2E}"/>
              </a:ext>
            </a:extLst>
          </p:cNvPr>
          <p:cNvSpPr txBox="1"/>
          <p:nvPr/>
        </p:nvSpPr>
        <p:spPr>
          <a:xfrm>
            <a:off x="4802633" y="2653713"/>
            <a:ext cx="25867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30 min.</a:t>
            </a:r>
          </a:p>
          <a:p>
            <a:r>
              <a:rPr lang="fr-CA" sz="2400" dirty="0"/>
              <a:t>5 x 4-1 - 5</a:t>
            </a:r>
          </a:p>
          <a:p>
            <a:r>
              <a:rPr lang="fr-CA" sz="2400" dirty="0"/>
              <a:t>5 x 3-2 - 5</a:t>
            </a:r>
          </a:p>
          <a:p>
            <a:r>
              <a:rPr lang="fr-CA" sz="2400" dirty="0"/>
              <a:t>5 x 2-3 - 5</a:t>
            </a:r>
          </a:p>
          <a:p>
            <a:r>
              <a:rPr lang="fr-CA" sz="2400" dirty="0"/>
              <a:t>5 x 1-4</a:t>
            </a:r>
          </a:p>
          <a:p>
            <a:r>
              <a:rPr lang="fr-CA" sz="2400" dirty="0"/>
              <a:t>Long R. Au Calme </a:t>
            </a:r>
          </a:p>
        </p:txBody>
      </p:sp>
    </p:spTree>
    <p:extLst>
      <p:ext uri="{BB962C8B-B14F-4D97-AF65-F5344CB8AC3E}">
        <p14:creationId xmlns:p14="http://schemas.microsoft.com/office/powerpoint/2010/main" val="224035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8049D-6904-5A7E-456D-3E147D57F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ouveau Aurum Magma 2024 - Matos vélo, actualités vélo de route, gravel ...">
            <a:extLst>
              <a:ext uri="{FF2B5EF4-FFF2-40B4-BE49-F238E27FC236}">
                <a16:creationId xmlns:a16="http://schemas.microsoft.com/office/drawing/2014/main" id="{009B35D1-C351-83A4-C790-E9B04117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38" y="-1288026"/>
            <a:ext cx="12219039" cy="81460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919272F-5F9A-8359-1989-299326BFB755}"/>
              </a:ext>
            </a:extLst>
          </p:cNvPr>
          <p:cNvSpPr txBox="1"/>
          <p:nvPr/>
        </p:nvSpPr>
        <p:spPr>
          <a:xfrm>
            <a:off x="744467" y="388418"/>
            <a:ext cx="3003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Plusieurs styles de pédalage</a:t>
            </a:r>
          </a:p>
          <a:p>
            <a:r>
              <a:rPr lang="fr-CA" dirty="0"/>
              <a:t>Se reposer en danseuse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8BBC5382-8650-2003-54C6-B9AA1709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2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604F8-9B78-F84E-9620-41F56A7F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abio Jakobsen brûle le sprint final pour remporter l'étape 2 de la ...">
            <a:extLst>
              <a:ext uri="{FF2B5EF4-FFF2-40B4-BE49-F238E27FC236}">
                <a16:creationId xmlns:a16="http://schemas.microsoft.com/office/drawing/2014/main" id="{C37718B4-47E2-2CFD-A7C1-9E7BC126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5384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14DC5A-0F94-7676-E859-E32178907AB0}"/>
              </a:ext>
            </a:extLst>
          </p:cNvPr>
          <p:cNvSpPr txBox="1"/>
          <p:nvPr/>
        </p:nvSpPr>
        <p:spPr>
          <a:xfrm>
            <a:off x="744467" y="388418"/>
            <a:ext cx="276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Sprint avec marge minime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643B12AE-6057-2903-57F1-8673FF413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7" name="Image 6" descr="Katy Saint-Laurent">
            <a:extLst>
              <a:ext uri="{FF2B5EF4-FFF2-40B4-BE49-F238E27FC236}">
                <a16:creationId xmlns:a16="http://schemas.microsoft.com/office/drawing/2014/main" id="{AB459EB9-0E7F-17C4-9808-DF9E84362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74" y="0"/>
            <a:ext cx="4637032" cy="64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42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8CD58-E3BF-0B55-2FC5-5C8F663CA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13D5794B-4274-BE44-FE8A-1CC69EE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29" y="539261"/>
            <a:ext cx="6896686" cy="745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9830F5-C151-1AA9-BC97-1D8910B1BC51}"/>
              </a:ext>
            </a:extLst>
          </p:cNvPr>
          <p:cNvSpPr txBox="1"/>
          <p:nvPr/>
        </p:nvSpPr>
        <p:spPr>
          <a:xfrm>
            <a:off x="168724" y="388418"/>
            <a:ext cx="594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/>
              <a:t>Suivre la charge interne tout comme l’externe - Effort perçu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F0143AFD-0D48-DC41-C642-408417654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B376BAC-E513-C361-000D-8ACBE19FE2E5}"/>
              </a:ext>
            </a:extLst>
          </p:cNvPr>
          <p:cNvSpPr>
            <a:spLocks/>
          </p:cNvSpPr>
          <p:nvPr/>
        </p:nvSpPr>
        <p:spPr bwMode="auto">
          <a:xfrm>
            <a:off x="4357688" y="1313935"/>
            <a:ext cx="2868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400" b="1" noProof="1">
                <a:latin typeface="Gill Sans" charset="0"/>
                <a:cs typeface="ＭＳ Ｐゴシック" charset="0"/>
                <a:sym typeface="Gill Sans" charset="0"/>
              </a:rPr>
              <a:t>Fatigue résiduelle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A0EBA4-5CD2-CECD-EA01-91C72D225426}"/>
              </a:ext>
            </a:extLst>
          </p:cNvPr>
          <p:cNvSpPr>
            <a:spLocks/>
          </p:cNvSpPr>
          <p:nvPr/>
        </p:nvSpPr>
        <p:spPr bwMode="auto">
          <a:xfrm>
            <a:off x="4978400" y="5864503"/>
            <a:ext cx="1892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400" b="1" noProof="1">
                <a:latin typeface="Gill Sans" charset="0"/>
                <a:cs typeface="ＭＳ Ｐゴシック" charset="0"/>
                <a:sym typeface="Gill Sans" charset="0"/>
              </a:rPr>
              <a:t>Dangerosité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60EE4B8-4B5D-7D7D-C071-C1D93E39FE57}"/>
              </a:ext>
            </a:extLst>
          </p:cNvPr>
          <p:cNvSpPr>
            <a:spLocks/>
          </p:cNvSpPr>
          <p:nvPr/>
        </p:nvSpPr>
        <p:spPr bwMode="auto">
          <a:xfrm>
            <a:off x="4122739" y="4691341"/>
            <a:ext cx="1814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400" b="1" noProof="1">
                <a:latin typeface="Gill Sans" charset="0"/>
                <a:cs typeface="ＭＳ Ｐゴシック" charset="0"/>
                <a:sym typeface="Gill Sans" charset="0"/>
              </a:rPr>
              <a:t>Complexité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C9A862-18DA-329F-F509-2D4DABF2FCC2}"/>
              </a:ext>
            </a:extLst>
          </p:cNvPr>
          <p:cNvSpPr>
            <a:spLocks/>
          </p:cNvSpPr>
          <p:nvPr/>
        </p:nvSpPr>
        <p:spPr bwMode="auto">
          <a:xfrm>
            <a:off x="3144839" y="2427288"/>
            <a:ext cx="26257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fr-CA" sz="2400" b="1" noProof="1">
                <a:latin typeface="Gill Sans" charset="0"/>
                <a:cs typeface="ＭＳ Ｐゴシック" charset="0"/>
                <a:sym typeface="Gill Sans" charset="0"/>
              </a:rPr>
              <a:t>Sommeil, décalage horaire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42485A-8955-A294-5273-582E68813FF8}"/>
              </a:ext>
            </a:extLst>
          </p:cNvPr>
          <p:cNvSpPr>
            <a:spLocks/>
          </p:cNvSpPr>
          <p:nvPr/>
        </p:nvSpPr>
        <p:spPr bwMode="auto">
          <a:xfrm>
            <a:off x="8667817" y="2003425"/>
            <a:ext cx="3306762" cy="9461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CA" sz="2400" b="1" noProof="1">
                <a:solidFill>
                  <a:schemeClr val="tx1"/>
                </a:solidFill>
                <a:ea typeface="Gill Sans" charset="0"/>
                <a:cs typeface="Gill Sans" charset="0"/>
              </a:rPr>
              <a:t>Conditions environnementales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210487-C711-8CBE-9BFF-F11FE4ED8694}"/>
              </a:ext>
            </a:extLst>
          </p:cNvPr>
          <p:cNvSpPr>
            <a:spLocks/>
          </p:cNvSpPr>
          <p:nvPr/>
        </p:nvSpPr>
        <p:spPr bwMode="auto">
          <a:xfrm>
            <a:off x="7810501" y="901700"/>
            <a:ext cx="2500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fr-CA" sz="2400" b="1" noProof="1">
                <a:latin typeface="Gill Sans" charset="0"/>
                <a:cs typeface="ＭＳ Ｐゴシック" charset="0"/>
                <a:sym typeface="Gill Sans" charset="0"/>
              </a:rPr>
              <a:t>Santé, forme physique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47A083B-CB83-4E02-E0AA-B1473E7E5C74}"/>
              </a:ext>
            </a:extLst>
          </p:cNvPr>
          <p:cNvSpPr>
            <a:spLocks/>
          </p:cNvSpPr>
          <p:nvPr/>
        </p:nvSpPr>
        <p:spPr bwMode="auto">
          <a:xfrm>
            <a:off x="7634288" y="5789613"/>
            <a:ext cx="2500312" cy="9461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CA" sz="2400" b="1" noProof="1">
                <a:solidFill>
                  <a:schemeClr val="tx1"/>
                </a:solidFill>
                <a:ea typeface="Gill Sans" charset="0"/>
                <a:cs typeface="Gill Sans" charset="0"/>
              </a:rPr>
              <a:t>Environnement physique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059D126E-BA10-9FCC-5255-486D98F3C1EB}"/>
              </a:ext>
            </a:extLst>
          </p:cNvPr>
          <p:cNvSpPr>
            <a:spLocks/>
          </p:cNvSpPr>
          <p:nvPr/>
        </p:nvSpPr>
        <p:spPr bwMode="auto">
          <a:xfrm>
            <a:off x="8443913" y="4648200"/>
            <a:ext cx="27416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fr-CA" sz="2400" b="1" noProof="1">
                <a:latin typeface="Gill Sans" charset="0"/>
                <a:cs typeface="ＭＳ Ｐゴシック" charset="0"/>
                <a:sym typeface="Gill Sans" charset="0"/>
              </a:rPr>
              <a:t>Problèmes sentimentaux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554B73F-BC21-5F9E-C761-82AAA1FFF7B6}"/>
              </a:ext>
            </a:extLst>
          </p:cNvPr>
          <p:cNvSpPr>
            <a:spLocks/>
          </p:cNvSpPr>
          <p:nvPr/>
        </p:nvSpPr>
        <p:spPr bwMode="auto">
          <a:xfrm>
            <a:off x="6716714" y="2752726"/>
            <a:ext cx="892175" cy="11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1" hangingPunct="1"/>
            <a:endParaRPr lang="fr-CA" sz="2400" b="1" noProof="1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22693353-0BB9-03F5-19CE-DF5974725C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7550" y="3905250"/>
            <a:ext cx="7862888" cy="0"/>
          </a:xfrm>
          <a:prstGeom prst="line">
            <a:avLst/>
          </a:prstGeom>
          <a:noFill/>
          <a:ln w="508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57252B33-CCDF-26E4-1F37-6346AC2388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6914" y="4064001"/>
            <a:ext cx="777875" cy="658813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5C93755F-CDC5-F3CC-3C74-FCFDEA5524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70715" y="4267200"/>
            <a:ext cx="406400" cy="132715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DFE3963F-C2AC-94BD-705F-E09C035E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4432300"/>
            <a:ext cx="319088" cy="132715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841C66ED-41F3-9822-394A-9D194B51F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7325" y="4065588"/>
            <a:ext cx="539750" cy="6604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80247544-8415-275B-B863-C5C2ED6CEA0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805739" y="2776538"/>
            <a:ext cx="892175" cy="37465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DF2D3F82-892D-37C6-1D6D-F3209D8A8E1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259638" y="1776413"/>
            <a:ext cx="474662" cy="7620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267426E3-1920-545A-79F3-B09942D5AC0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529388" y="1776413"/>
            <a:ext cx="488950" cy="7620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4407380C-E0C1-C185-52F6-322D10AB3374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635626" y="2813050"/>
            <a:ext cx="874713" cy="32385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CA" sz="2400" b="1" noProof="1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95F79C47-60B4-2CC3-C74C-32B8D7444093}"/>
              </a:ext>
            </a:extLst>
          </p:cNvPr>
          <p:cNvSpPr>
            <a:spLocks/>
          </p:cNvSpPr>
          <p:nvPr/>
        </p:nvSpPr>
        <p:spPr bwMode="auto">
          <a:xfrm>
            <a:off x="6854695" y="3136914"/>
            <a:ext cx="578685" cy="3894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CA" sz="2531" b="1" noProof="1">
                <a:solidFill>
                  <a:schemeClr val="tx1"/>
                </a:solidFill>
                <a:ea typeface="Gill Sans" charset="0"/>
                <a:cs typeface="Gill Sans" charset="0"/>
              </a:rPr>
              <a:t>I</a:t>
            </a:r>
            <a:r>
              <a:rPr lang="fr-CA" sz="2000" b="1" baseline="30000" noProof="1">
                <a:solidFill>
                  <a:schemeClr val="tx1"/>
                </a:solidFill>
                <a:ea typeface="Gill Sans" charset="0"/>
                <a:cs typeface="Gill Sans" charset="0"/>
              </a:rPr>
              <a:t> x</a:t>
            </a:r>
            <a:r>
              <a:rPr lang="fr-CA" sz="800" b="1" noProof="1">
                <a:solidFill>
                  <a:schemeClr val="tx1"/>
                </a:solidFill>
                <a:ea typeface="Gill Sans" charset="0"/>
                <a:cs typeface="Gill Sans" charset="0"/>
              </a:rPr>
              <a:t> </a:t>
            </a:r>
            <a:r>
              <a:rPr lang="fr-CA" sz="633" b="1" noProof="1">
                <a:solidFill>
                  <a:schemeClr val="tx1"/>
                </a:solidFill>
                <a:ea typeface="Gill Sans" charset="0"/>
                <a:cs typeface="Gill Sans" charset="0"/>
              </a:rPr>
              <a:t> </a:t>
            </a:r>
            <a:r>
              <a:rPr lang="fr-CA" sz="2531" b="1" noProof="1">
                <a:solidFill>
                  <a:schemeClr val="tx1"/>
                </a:solidFill>
                <a:ea typeface="Gill Sans" charset="0"/>
                <a:cs typeface="Gill Sans" charset="0"/>
              </a:rPr>
              <a:t>V</a:t>
            </a:r>
            <a:endParaRPr lang="fr-CA" sz="2531" b="1" baseline="30000" noProof="1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BDD772C-272E-6F60-3966-E988A968C75F}"/>
              </a:ext>
            </a:extLst>
          </p:cNvPr>
          <p:cNvSpPr txBox="1"/>
          <p:nvPr/>
        </p:nvSpPr>
        <p:spPr>
          <a:xfrm>
            <a:off x="417456" y="898617"/>
            <a:ext cx="2549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Charge :</a:t>
            </a:r>
          </a:p>
          <a:p>
            <a:r>
              <a:rPr lang="fr-CA" dirty="0"/>
              <a:t>- Effort perçu (EP) 5 à 10</a:t>
            </a:r>
          </a:p>
          <a:p>
            <a:r>
              <a:rPr lang="fr-CA" dirty="0"/>
              <a:t>- EP x durée</a:t>
            </a:r>
          </a:p>
          <a:p>
            <a:r>
              <a:rPr lang="fr-CA" dirty="0"/>
              <a:t>- EP x log(durée)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A053297-1C93-E0BE-2156-B3810BE3E952}"/>
              </a:ext>
            </a:extLst>
          </p:cNvPr>
          <p:cNvSpPr txBox="1"/>
          <p:nvPr/>
        </p:nvSpPr>
        <p:spPr>
          <a:xfrm>
            <a:off x="417456" y="4229676"/>
            <a:ext cx="1845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Progression :</a:t>
            </a:r>
          </a:p>
          <a:p>
            <a:r>
              <a:rPr lang="fr-CA" dirty="0"/>
              <a:t>moyenne glissée</a:t>
            </a:r>
          </a:p>
          <a:p>
            <a:r>
              <a:rPr lang="fr-CA" dirty="0"/>
              <a:t>7 jours / 28 jours</a:t>
            </a:r>
          </a:p>
        </p:txBody>
      </p:sp>
    </p:spTree>
    <p:extLst>
      <p:ext uri="{BB962C8B-B14F-4D97-AF65-F5344CB8AC3E}">
        <p14:creationId xmlns:p14="http://schemas.microsoft.com/office/powerpoint/2010/main" val="25851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5B77-ADDE-6178-AD65-2006D325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27F6CF-F464-D0D2-4038-6C8532FF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79401" cy="71493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7AC09A2-C6E4-D9E0-6F93-BD3A8F2D52C5}"/>
              </a:ext>
            </a:extLst>
          </p:cNvPr>
          <p:cNvSpPr txBox="1"/>
          <p:nvPr/>
        </p:nvSpPr>
        <p:spPr>
          <a:xfrm>
            <a:off x="744467" y="388418"/>
            <a:ext cx="267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Principes d’entraînement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6AA4B24A-6D52-2ADE-6DCE-FE4F29F2F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0C4B1BD-32C6-90DE-4E7A-5FAB1F88B8F4}"/>
              </a:ext>
            </a:extLst>
          </p:cNvPr>
          <p:cNvSpPr>
            <a:spLocks/>
          </p:cNvSpPr>
          <p:nvPr/>
        </p:nvSpPr>
        <p:spPr bwMode="auto">
          <a:xfrm>
            <a:off x="4391027" y="1462433"/>
            <a:ext cx="1470531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CA" altLang="fr-FR" sz="2100" b="1" dirty="0">
                <a:solidFill>
                  <a:schemeClr val="bg1"/>
                </a:solidFill>
                <a:latin typeface="Avenir Next LT Pro" panose="020B0504020202020204" pitchFamily="34" charset="77"/>
                <a:ea typeface="Gill Sans" charset="0"/>
                <a:cs typeface="Gill Sans" charset="0"/>
              </a:rPr>
              <a:t>Adaptation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4A13D45-57FB-5B7E-BD91-AF18507B4B3C}"/>
              </a:ext>
            </a:extLst>
          </p:cNvPr>
          <p:cNvSpPr>
            <a:spLocks/>
          </p:cNvSpPr>
          <p:nvPr/>
        </p:nvSpPr>
        <p:spPr bwMode="auto">
          <a:xfrm>
            <a:off x="6685955" y="4869883"/>
            <a:ext cx="142507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CA" altLang="fr-FR" sz="2100" b="1" dirty="0">
                <a:solidFill>
                  <a:schemeClr val="bg1"/>
                </a:solidFill>
                <a:latin typeface="Avenir Next LT Pro" panose="020B0504020202020204" pitchFamily="34" charset="77"/>
                <a:ea typeface="Gill Sans" charset="0"/>
                <a:cs typeface="Gill Sans" charset="0"/>
              </a:rPr>
              <a:t>Alternance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831646C-B626-E89A-3FC2-C10AD095D87B}"/>
              </a:ext>
            </a:extLst>
          </p:cNvPr>
          <p:cNvSpPr>
            <a:spLocks/>
          </p:cNvSpPr>
          <p:nvPr/>
        </p:nvSpPr>
        <p:spPr bwMode="auto">
          <a:xfrm>
            <a:off x="3570685" y="3893689"/>
            <a:ext cx="16003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100" b="1" dirty="0">
                <a:solidFill>
                  <a:schemeClr val="bg1"/>
                </a:solidFill>
                <a:latin typeface="Avenir Next LT Pro" panose="020B0504020202020204" pitchFamily="34" charset="77"/>
                <a:cs typeface="ＭＳ Ｐゴシック" charset="0"/>
                <a:sym typeface="Gill Sans" charset="0"/>
              </a:rPr>
              <a:t>Interférence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1993396-5EA3-CC23-BE6A-CE6C177BF599}"/>
              </a:ext>
            </a:extLst>
          </p:cNvPr>
          <p:cNvSpPr>
            <a:spLocks/>
          </p:cNvSpPr>
          <p:nvPr/>
        </p:nvSpPr>
        <p:spPr bwMode="auto">
          <a:xfrm>
            <a:off x="3504010" y="2411361"/>
            <a:ext cx="1320746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CA" altLang="fr-FR" sz="2100" b="1" dirty="0">
                <a:solidFill>
                  <a:schemeClr val="bg1"/>
                </a:solidFill>
                <a:latin typeface="Avenir Next LT Pro" panose="020B0504020202020204" pitchFamily="34" charset="77"/>
                <a:ea typeface="Gill Sans" charset="0"/>
                <a:cs typeface="Gill Sans" charset="0"/>
              </a:rPr>
              <a:t>Surcharge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AB52B19-4235-208A-DDED-BA983BB38C8C}"/>
              </a:ext>
            </a:extLst>
          </p:cNvPr>
          <p:cNvSpPr>
            <a:spLocks/>
          </p:cNvSpPr>
          <p:nvPr/>
        </p:nvSpPr>
        <p:spPr bwMode="auto">
          <a:xfrm>
            <a:off x="7309248" y="2433984"/>
            <a:ext cx="1544846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CA" altLang="fr-FR" sz="2100" b="1" dirty="0">
                <a:solidFill>
                  <a:schemeClr val="bg1"/>
                </a:solidFill>
                <a:latin typeface="Avenir Next LT Pro" panose="020B0504020202020204" pitchFamily="34" charset="77"/>
                <a:ea typeface="Gill Sans" charset="0"/>
                <a:cs typeface="Gill Sans" charset="0"/>
              </a:rPr>
              <a:t>Progression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7ED0643-FD39-D54F-5304-51AFE5569B3C}"/>
              </a:ext>
            </a:extLst>
          </p:cNvPr>
          <p:cNvSpPr>
            <a:spLocks/>
          </p:cNvSpPr>
          <p:nvPr/>
        </p:nvSpPr>
        <p:spPr bwMode="auto">
          <a:xfrm>
            <a:off x="6577013" y="1462432"/>
            <a:ext cx="136415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100" b="1" dirty="0">
                <a:solidFill>
                  <a:schemeClr val="bg1"/>
                </a:solidFill>
                <a:latin typeface="Avenir Next LT Pro" panose="020B0504020202020204" pitchFamily="34" charset="77"/>
                <a:cs typeface="ＭＳ Ｐゴシック" charset="0"/>
                <a:sym typeface="Gill Sans" charset="0"/>
              </a:rPr>
              <a:t>Spécificité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38B0785-0E77-9897-74D8-6439D85701FA}"/>
              </a:ext>
            </a:extLst>
          </p:cNvPr>
          <p:cNvSpPr>
            <a:spLocks/>
          </p:cNvSpPr>
          <p:nvPr/>
        </p:nvSpPr>
        <p:spPr bwMode="auto">
          <a:xfrm>
            <a:off x="4204099" y="4864643"/>
            <a:ext cx="164468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100" b="1" dirty="0">
                <a:solidFill>
                  <a:schemeClr val="bg1"/>
                </a:solidFill>
                <a:latin typeface="Avenir Next LT Pro" panose="020B0504020202020204" pitchFamily="34" charset="77"/>
                <a:cs typeface="ＭＳ Ｐゴシック" charset="0"/>
                <a:sym typeface="Gill Sans" charset="0"/>
              </a:rPr>
              <a:t>Réversibilité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B0BE5B1D-0898-3CF9-5B88-3A31D660713C}"/>
              </a:ext>
            </a:extLst>
          </p:cNvPr>
          <p:cNvSpPr>
            <a:spLocks/>
          </p:cNvSpPr>
          <p:nvPr/>
        </p:nvSpPr>
        <p:spPr bwMode="auto">
          <a:xfrm>
            <a:off x="7034215" y="3893689"/>
            <a:ext cx="17450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100" b="1" dirty="0">
                <a:solidFill>
                  <a:schemeClr val="bg1"/>
                </a:solidFill>
                <a:latin typeface="Avenir Next LT Pro" panose="020B0504020202020204" pitchFamily="34" charset="77"/>
                <a:cs typeface="ＭＳ Ｐゴシック" charset="0"/>
                <a:sym typeface="Gill Sans" charset="0"/>
              </a:rPr>
              <a:t>Récupération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90BAA2-1DEE-9172-907C-AAE0FEEA93EA}"/>
              </a:ext>
            </a:extLst>
          </p:cNvPr>
          <p:cNvSpPr txBox="1"/>
          <p:nvPr/>
        </p:nvSpPr>
        <p:spPr>
          <a:xfrm>
            <a:off x="5448302" y="2943226"/>
            <a:ext cx="1601721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100" b="1" dirty="0">
                <a:solidFill>
                  <a:schemeClr val="bg1">
                    <a:lumMod val="85000"/>
                  </a:schemeClr>
                </a:solidFill>
                <a:latin typeface="Avenir Next LT Pro" panose="020B0504020202020204" pitchFamily="34" charset="77"/>
                <a:ea typeface="Gill Sans" charset="0"/>
                <a:cs typeface="Gill Sans" charset="0"/>
                <a:sym typeface="Gill Sans" charset="0"/>
              </a:rPr>
              <a:t>PRINCIPES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37C00EB-3206-27DA-B8F1-4685B0A8D248}"/>
              </a:ext>
            </a:extLst>
          </p:cNvPr>
          <p:cNvSpPr>
            <a:spLocks/>
          </p:cNvSpPr>
          <p:nvPr/>
        </p:nvSpPr>
        <p:spPr bwMode="auto">
          <a:xfrm>
            <a:off x="2579608" y="3050667"/>
            <a:ext cx="25171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100" b="1" dirty="0">
                <a:solidFill>
                  <a:schemeClr val="bg1"/>
                </a:solidFill>
                <a:latin typeface="Avenir Next LT Pro" panose="020B0504020202020204" pitchFamily="34" charset="77"/>
                <a:cs typeface="ＭＳ Ｐゴシック" charset="0"/>
                <a:sym typeface="Gill Sans" charset="0"/>
              </a:rPr>
              <a:t>Relation inverse V-I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1EDB07C1-F60E-4A98-E9E5-939B23F3089A}"/>
              </a:ext>
            </a:extLst>
          </p:cNvPr>
          <p:cNvSpPr>
            <a:spLocks/>
          </p:cNvSpPr>
          <p:nvPr/>
        </p:nvSpPr>
        <p:spPr bwMode="auto">
          <a:xfrm>
            <a:off x="5448300" y="5277194"/>
            <a:ext cx="11611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100" b="1" dirty="0">
                <a:solidFill>
                  <a:schemeClr val="bg1"/>
                </a:solidFill>
                <a:latin typeface="Avenir Next LT Pro" panose="020B0504020202020204" pitchFamily="34" charset="77"/>
                <a:cs typeface="ＭＳ Ｐゴシック" charset="0"/>
                <a:sym typeface="Gill Sans" charset="0"/>
              </a:rPr>
              <a:t>Maintien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7A74B3A-A183-869A-B82B-A7B0E03E5749}"/>
              </a:ext>
            </a:extLst>
          </p:cNvPr>
          <p:cNvSpPr>
            <a:spLocks/>
          </p:cNvSpPr>
          <p:nvPr/>
        </p:nvSpPr>
        <p:spPr bwMode="auto">
          <a:xfrm>
            <a:off x="7505940" y="3023911"/>
            <a:ext cx="238777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fr-CA" sz="2100" b="1" dirty="0">
                <a:solidFill>
                  <a:schemeClr val="bg1"/>
                </a:solidFill>
                <a:latin typeface="Avenir Next LT Pro" panose="020B0504020202020204" pitchFamily="34" charset="77"/>
                <a:cs typeface="ＭＳ Ｐゴシック" charset="0"/>
                <a:sym typeface="Gill Sans" charset="0"/>
              </a:rPr>
              <a:t>Amélioration régr.</a:t>
            </a:r>
          </a:p>
        </p:txBody>
      </p:sp>
    </p:spTree>
    <p:extLst>
      <p:ext uri="{BB962C8B-B14F-4D97-AF65-F5344CB8AC3E}">
        <p14:creationId xmlns:p14="http://schemas.microsoft.com/office/powerpoint/2010/main" val="3539926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cycle, person, outdoor, bicycling&#10;&#10;Description automatically generated">
            <a:extLst>
              <a:ext uri="{FF2B5EF4-FFF2-40B4-BE49-F238E27FC236}">
                <a16:creationId xmlns:a16="http://schemas.microsoft.com/office/drawing/2014/main" id="{2D234F48-ED40-D5FA-D6C2-C47E39D1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20" y="0"/>
            <a:ext cx="12263120" cy="817222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ECDC-2A4E-8074-BB09-BAB34CCD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dirty="0"/>
              <a:t>[</a:t>
            </a:r>
            <a:fld id="{F9AD2997-E303-45B2-BEE4-0CF1611D59BF}" type="slidenum">
              <a:rPr lang="fr-CA" smtClean="0"/>
              <a:pPr/>
              <a:t>20</a:t>
            </a:fld>
            <a:r>
              <a:rPr lang="fr-CA" dirty="0"/>
              <a:t>]</a:t>
            </a:r>
          </a:p>
        </p:txBody>
      </p:sp>
      <p:pic>
        <p:nvPicPr>
          <p:cNvPr id="2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132B0803-8056-FA8E-161B-D0D8F3B50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886" y="6576026"/>
            <a:ext cx="594314" cy="281974"/>
          </a:xfrm>
          <a:prstGeom prst="rect">
            <a:avLst/>
          </a:prstGeom>
        </p:spPr>
      </p:pic>
      <p:pic>
        <p:nvPicPr>
          <p:cNvPr id="5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150F8FC9-ED95-AAD4-216B-C816BE115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5831" y="6576026"/>
            <a:ext cx="599538" cy="2819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907D37-4D7A-2A63-96F2-DC3BA97ED7F4}"/>
              </a:ext>
            </a:extLst>
          </p:cNvPr>
          <p:cNvSpPr txBox="1"/>
          <p:nvPr/>
        </p:nvSpPr>
        <p:spPr>
          <a:xfrm>
            <a:off x="744467" y="388418"/>
            <a:ext cx="51286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</a:rPr>
              <a:t>Quantifier la monotonie</a:t>
            </a:r>
          </a:p>
          <a:p>
            <a:endParaRPr lang="fr-CA" sz="2000" dirty="0">
              <a:solidFill>
                <a:schemeClr val="bg1"/>
              </a:solidFill>
            </a:endParaRPr>
          </a:p>
          <a:p>
            <a:r>
              <a:rPr lang="fr-CA" sz="4000" b="1" dirty="0">
                <a:solidFill>
                  <a:schemeClr val="bg1"/>
                </a:solidFill>
              </a:rPr>
              <a:t>Moyenne / écart-type</a:t>
            </a:r>
            <a:endParaRPr lang="fr-CA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D3FB444-321F-5DFA-B591-44DC91740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759347"/>
              </p:ext>
            </p:extLst>
          </p:nvPr>
        </p:nvGraphicFramePr>
        <p:xfrm>
          <a:off x="1256072" y="2914650"/>
          <a:ext cx="7354528" cy="102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1141">
                  <a:extLst>
                    <a:ext uri="{9D8B030D-6E8A-4147-A177-3AD203B41FA5}">
                      <a16:colId xmlns:a16="http://schemas.microsoft.com/office/drawing/2014/main" val="1441148245"/>
                    </a:ext>
                  </a:extLst>
                </a:gridCol>
                <a:gridCol w="787528">
                  <a:extLst>
                    <a:ext uri="{9D8B030D-6E8A-4147-A177-3AD203B41FA5}">
                      <a16:colId xmlns:a16="http://schemas.microsoft.com/office/drawing/2014/main" val="3791324196"/>
                    </a:ext>
                  </a:extLst>
                </a:gridCol>
                <a:gridCol w="787528">
                  <a:extLst>
                    <a:ext uri="{9D8B030D-6E8A-4147-A177-3AD203B41FA5}">
                      <a16:colId xmlns:a16="http://schemas.microsoft.com/office/drawing/2014/main" val="1214160893"/>
                    </a:ext>
                  </a:extLst>
                </a:gridCol>
                <a:gridCol w="787528">
                  <a:extLst>
                    <a:ext uri="{9D8B030D-6E8A-4147-A177-3AD203B41FA5}">
                      <a16:colId xmlns:a16="http://schemas.microsoft.com/office/drawing/2014/main" val="3997772337"/>
                    </a:ext>
                  </a:extLst>
                </a:gridCol>
                <a:gridCol w="787528">
                  <a:extLst>
                    <a:ext uri="{9D8B030D-6E8A-4147-A177-3AD203B41FA5}">
                      <a16:colId xmlns:a16="http://schemas.microsoft.com/office/drawing/2014/main" val="3679014082"/>
                    </a:ext>
                  </a:extLst>
                </a:gridCol>
                <a:gridCol w="787528">
                  <a:extLst>
                    <a:ext uri="{9D8B030D-6E8A-4147-A177-3AD203B41FA5}">
                      <a16:colId xmlns:a16="http://schemas.microsoft.com/office/drawing/2014/main" val="2714796696"/>
                    </a:ext>
                  </a:extLst>
                </a:gridCol>
                <a:gridCol w="1045141">
                  <a:extLst>
                    <a:ext uri="{9D8B030D-6E8A-4147-A177-3AD203B41FA5}">
                      <a16:colId xmlns:a16="http://schemas.microsoft.com/office/drawing/2014/main" val="3979925348"/>
                    </a:ext>
                  </a:extLst>
                </a:gridCol>
                <a:gridCol w="550606">
                  <a:extLst>
                    <a:ext uri="{9D8B030D-6E8A-4147-A177-3AD203B41FA5}">
                      <a16:colId xmlns:a16="http://schemas.microsoft.com/office/drawing/2014/main" val="224885117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Monotonie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Lun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Mar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Mer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Jeu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Ven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Sam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sng" strike="noStrike" dirty="0">
                          <a:effectLst/>
                        </a:rPr>
                        <a:t>Dim</a:t>
                      </a:r>
                      <a:endParaRPr lang="fr-CA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53611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Élevée :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Moy.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Moy.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Rep.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Moy.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Moy.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Longue</a:t>
                      </a:r>
                      <a:endParaRPr lang="fr-CA" sz="2000" b="0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Moy.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452431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Faible :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Fac.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EPI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Fac.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EPI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Rep.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Longue</a:t>
                      </a:r>
                      <a:endParaRPr lang="fr-CA" sz="2000" b="0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CA" sz="2000" u="none" strike="noStrike" dirty="0">
                          <a:effectLst/>
                        </a:rPr>
                        <a:t>Fac.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319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009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7A3BC-4011-4FED-D5C5-99DC5F4ED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a coureuse de BMX Molly Simpson roule vers Paris 2024 - Équipe Canada">
            <a:extLst>
              <a:ext uri="{FF2B5EF4-FFF2-40B4-BE49-F238E27FC236}">
                <a16:creationId xmlns:a16="http://schemas.microsoft.com/office/drawing/2014/main" id="{F638D3BE-1F6F-5BB2-A8F1-F55C86D8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69" y="-98323"/>
            <a:ext cx="12211662" cy="81411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A6312B1-8DC5-CCD2-FBFC-75EF89B41074}"/>
              </a:ext>
            </a:extLst>
          </p:cNvPr>
          <p:cNvSpPr txBox="1"/>
          <p:nvPr/>
        </p:nvSpPr>
        <p:spPr>
          <a:xfrm>
            <a:off x="744467" y="388418"/>
            <a:ext cx="226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Différencier intensité</a:t>
            </a:r>
          </a:p>
          <a:p>
            <a:r>
              <a:rPr lang="fr-CA" dirty="0"/>
              <a:t>et degré de difficulté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C14A088D-5824-01B5-088B-561B400F9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E7A356-751C-EF58-0645-C72085EDEF2E}"/>
              </a:ext>
            </a:extLst>
          </p:cNvPr>
          <p:cNvSpPr txBox="1"/>
          <p:nvPr/>
        </p:nvSpPr>
        <p:spPr>
          <a:xfrm>
            <a:off x="7540536" y="839259"/>
            <a:ext cx="24115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Québec – Montréal :</a:t>
            </a:r>
          </a:p>
          <a:p>
            <a:r>
              <a:rPr lang="fr-CA" b="1" dirty="0"/>
              <a:t>Difficile, Peu intense</a:t>
            </a:r>
          </a:p>
          <a:p>
            <a:endParaRPr lang="fr-CA" b="1" dirty="0"/>
          </a:p>
          <a:p>
            <a:r>
              <a:rPr lang="fr-CA" b="1" dirty="0"/>
              <a:t>Sprints brefs,</a:t>
            </a:r>
          </a:p>
          <a:p>
            <a:r>
              <a:rPr lang="fr-CA" b="1" dirty="0"/>
              <a:t>longue récupération :</a:t>
            </a:r>
          </a:p>
          <a:p>
            <a:r>
              <a:rPr lang="fr-CA" b="1" dirty="0"/>
              <a:t>Intense, Facile</a:t>
            </a:r>
          </a:p>
        </p:txBody>
      </p:sp>
    </p:spTree>
    <p:extLst>
      <p:ext uri="{BB962C8B-B14F-4D97-AF65-F5344CB8AC3E}">
        <p14:creationId xmlns:p14="http://schemas.microsoft.com/office/powerpoint/2010/main" val="46334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BAE4F-0B31-B977-28E1-2FCC590DA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Kelsey Mitchell est la reine du sprint de la Coupe des nations à Milton ...">
            <a:extLst>
              <a:ext uri="{FF2B5EF4-FFF2-40B4-BE49-F238E27FC236}">
                <a16:creationId xmlns:a16="http://schemas.microsoft.com/office/drawing/2014/main" id="{A58F3EAD-6437-D41D-049B-0DA85EF87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69" y="0"/>
            <a:ext cx="12263718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67C0CFE-5625-67EB-92E4-F8408E6C7875}"/>
              </a:ext>
            </a:extLst>
          </p:cNvPr>
          <p:cNvSpPr txBox="1"/>
          <p:nvPr/>
        </p:nvSpPr>
        <p:spPr>
          <a:xfrm>
            <a:off x="744467" y="388418"/>
            <a:ext cx="3109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Éteindre les craintes de santé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Expliquer la fatigue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6F629646-CDDF-F377-A4FD-B9FF74544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59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0FAAE-7622-8736-DBF0-617909F9F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our de France stage 21: Tadej Pogačar claims fourth overall victory as ...">
            <a:extLst>
              <a:ext uri="{FF2B5EF4-FFF2-40B4-BE49-F238E27FC236}">
                <a16:creationId xmlns:a16="http://schemas.microsoft.com/office/drawing/2014/main" id="{226644FB-C1B3-4D95-1573-DCB941F62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" y="-473710"/>
            <a:ext cx="11253530" cy="751852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66A5623-84B2-E933-90EF-6EB4AAA187AB}"/>
              </a:ext>
            </a:extLst>
          </p:cNvPr>
          <p:cNvSpPr txBox="1"/>
          <p:nvPr/>
        </p:nvSpPr>
        <p:spPr>
          <a:xfrm>
            <a:off x="744467" y="388418"/>
            <a:ext cx="339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Différencier les types de douleur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81D468BB-61F0-6C19-C73E-B03774BC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DF2227-D2E8-8D08-E6FB-2750E3A4EAE4}"/>
              </a:ext>
            </a:extLst>
          </p:cNvPr>
          <p:cNvSpPr txBox="1"/>
          <p:nvPr/>
        </p:nvSpPr>
        <p:spPr>
          <a:xfrm>
            <a:off x="594619" y="2401550"/>
            <a:ext cx="3547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Blessure accidentelle</a:t>
            </a:r>
          </a:p>
          <a:p>
            <a:r>
              <a:rPr lang="fr-CA" sz="2400" dirty="0"/>
              <a:t>Blessure de surutilisation</a:t>
            </a:r>
          </a:p>
          <a:p>
            <a:r>
              <a:rPr lang="fr-CA" sz="2400" dirty="0"/>
              <a:t>Effort intense</a:t>
            </a:r>
          </a:p>
        </p:txBody>
      </p:sp>
    </p:spTree>
    <p:extLst>
      <p:ext uri="{BB962C8B-B14F-4D97-AF65-F5344CB8AC3E}">
        <p14:creationId xmlns:p14="http://schemas.microsoft.com/office/powerpoint/2010/main" val="296570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CD55A-C0C1-0F5A-EA88-14D3C575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Espace réservé du contenu 2" descr="GrimaceEffortFemmeCycliste.jpg">
            <a:extLst>
              <a:ext uri="{FF2B5EF4-FFF2-40B4-BE49-F238E27FC236}">
                <a16:creationId xmlns:a16="http://schemas.microsoft.com/office/drawing/2014/main" id="{BF4A3E2E-07BF-9F67-AE99-8E5A6E496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r="16184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85843A30-F643-5338-1906-E37D4806E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6FDD959-9CB2-B560-78A2-D9F73F9BE09C}"/>
              </a:ext>
            </a:extLst>
          </p:cNvPr>
          <p:cNvSpPr txBox="1"/>
          <p:nvPr/>
        </p:nvSpPr>
        <p:spPr>
          <a:xfrm>
            <a:off x="744469" y="388416"/>
            <a:ext cx="2443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Maximiser ratio :</a:t>
            </a:r>
          </a:p>
          <a:p>
            <a:r>
              <a:rPr lang="fr-CA" dirty="0"/>
              <a:t>effort / motivation; tricher le cerveau dans l’effort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FB0777C-8EA0-FB08-B3BA-301853C55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32460"/>
              </p:ext>
            </p:extLst>
          </p:nvPr>
        </p:nvGraphicFramePr>
        <p:xfrm>
          <a:off x="806010" y="1676913"/>
          <a:ext cx="2320711" cy="4351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611">
                  <a:extLst>
                    <a:ext uri="{9D8B030D-6E8A-4147-A177-3AD203B41FA5}">
                      <a16:colId xmlns:a16="http://schemas.microsoft.com/office/drawing/2014/main" val="4862335"/>
                    </a:ext>
                  </a:extLst>
                </a:gridCol>
                <a:gridCol w="362611">
                  <a:extLst>
                    <a:ext uri="{9D8B030D-6E8A-4147-A177-3AD203B41FA5}">
                      <a16:colId xmlns:a16="http://schemas.microsoft.com/office/drawing/2014/main" val="2281260234"/>
                    </a:ext>
                  </a:extLst>
                </a:gridCol>
                <a:gridCol w="362611">
                  <a:extLst>
                    <a:ext uri="{9D8B030D-6E8A-4147-A177-3AD203B41FA5}">
                      <a16:colId xmlns:a16="http://schemas.microsoft.com/office/drawing/2014/main" val="4060620637"/>
                    </a:ext>
                  </a:extLst>
                </a:gridCol>
                <a:gridCol w="362611">
                  <a:extLst>
                    <a:ext uri="{9D8B030D-6E8A-4147-A177-3AD203B41FA5}">
                      <a16:colId xmlns:a16="http://schemas.microsoft.com/office/drawing/2014/main" val="1531310275"/>
                    </a:ext>
                  </a:extLst>
                </a:gridCol>
                <a:gridCol w="362611">
                  <a:extLst>
                    <a:ext uri="{9D8B030D-6E8A-4147-A177-3AD203B41FA5}">
                      <a16:colId xmlns:a16="http://schemas.microsoft.com/office/drawing/2014/main" val="3606168025"/>
                    </a:ext>
                  </a:extLst>
                </a:gridCol>
                <a:gridCol w="507656">
                  <a:extLst>
                    <a:ext uri="{9D8B030D-6E8A-4147-A177-3AD203B41FA5}">
                      <a16:colId xmlns:a16="http://schemas.microsoft.com/office/drawing/2014/main" val="2607009229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5</a:t>
                      </a:r>
                      <a:endParaRPr lang="fr-CA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4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3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15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75189659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4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3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25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24583046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3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31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03095872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34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32504172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35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40661595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4</a:t>
                      </a:r>
                      <a:endParaRPr lang="fr-CA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3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45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22556002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3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51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20408721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54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707976835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55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11501568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3</a:t>
                      </a:r>
                      <a:endParaRPr lang="fr-CA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61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18903032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64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76737039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65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55439598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2</a:t>
                      </a:r>
                      <a:endParaRPr lang="fr-CA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68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83288033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 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69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42748679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</a:rPr>
                        <a:t>1</a:t>
                      </a:r>
                      <a:endParaRPr lang="fr-CA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7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70</a:t>
                      </a:r>
                      <a:endParaRPr lang="fr-CA" sz="1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72841404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B848FE6-9A6A-5EFA-C2EB-23D696A70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42" y="3034423"/>
            <a:ext cx="6984644" cy="3837225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FE903E-D055-0DDF-DF05-6164309B875A}"/>
              </a:ext>
            </a:extLst>
          </p:cNvPr>
          <p:cNvSpPr txBox="1"/>
          <p:nvPr/>
        </p:nvSpPr>
        <p:spPr>
          <a:xfrm>
            <a:off x="9256186" y="1265579"/>
            <a:ext cx="19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Distance</a:t>
            </a:r>
          </a:p>
          <a:p>
            <a:r>
              <a:rPr lang="fr-CA" b="1" dirty="0">
                <a:solidFill>
                  <a:schemeClr val="bg1"/>
                </a:solidFill>
              </a:rPr>
              <a:t>plutôt que durée</a:t>
            </a:r>
          </a:p>
        </p:txBody>
      </p:sp>
    </p:spTree>
    <p:extLst>
      <p:ext uri="{BB962C8B-B14F-4D97-AF65-F5344CB8AC3E}">
        <p14:creationId xmlns:p14="http://schemas.microsoft.com/office/powerpoint/2010/main" val="1799786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41173-8DA1-13B1-AAE8-E39D878C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F34D67-1B47-4E3D-9687-7DD05B7B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872"/>
          <a:stretch>
            <a:fillRect/>
          </a:stretch>
        </p:blipFill>
        <p:spPr>
          <a:xfrm>
            <a:off x="12599" y="0"/>
            <a:ext cx="12365452" cy="68555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8DE6EF-233E-9171-FB26-EC13297E9A43}"/>
              </a:ext>
            </a:extLst>
          </p:cNvPr>
          <p:cNvSpPr txBox="1"/>
          <p:nvPr/>
        </p:nvSpPr>
        <p:spPr>
          <a:xfrm>
            <a:off x="744467" y="388418"/>
            <a:ext cx="274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Entraîner la force mentale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128C5317-4991-6108-793F-D65F568E0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DF6C669-7CE5-C6AC-6B16-4186FEA285E7}"/>
              </a:ext>
            </a:extLst>
          </p:cNvPr>
          <p:cNvSpPr txBox="1"/>
          <p:nvPr/>
        </p:nvSpPr>
        <p:spPr>
          <a:xfrm>
            <a:off x="787547" y="1837570"/>
            <a:ext cx="2270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000" noProof="1">
                <a:solidFill>
                  <a:schemeClr val="bg1"/>
                </a:solidFill>
              </a:rPr>
              <a:t>Christiana</a:t>
            </a:r>
          </a:p>
          <a:p>
            <a:pPr algn="ctr"/>
            <a:r>
              <a:rPr lang="fr-CA" sz="2000" noProof="1">
                <a:solidFill>
                  <a:schemeClr val="bg1"/>
                </a:solidFill>
              </a:rPr>
              <a:t>Bédard-Thom, PhD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DA3437-D589-3D2E-3AD0-CB0D07A0AB98}"/>
              </a:ext>
            </a:extLst>
          </p:cNvPr>
          <p:cNvSpPr txBox="1"/>
          <p:nvPr/>
        </p:nvSpPr>
        <p:spPr>
          <a:xfrm>
            <a:off x="6805402" y="868902"/>
            <a:ext cx="4870891" cy="234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noProof="1"/>
              <a:t>Ultracycliste Geneviève Healey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noProof="1"/>
              <a:t>Sorties nocturnes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noProof="1"/>
              <a:t>Sous la pluie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noProof="1"/>
              <a:t>6 x 200 km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noProof="1"/>
              <a:t>7</a:t>
            </a:r>
            <a:r>
              <a:rPr lang="en-US" sz="2800" b="1" baseline="30000" noProof="1"/>
              <a:t>e</a:t>
            </a:r>
            <a:r>
              <a:rPr lang="en-US" sz="2800" b="1" noProof="1"/>
              <a:t> jour : 25 x côte de 1,4 km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noProof="1"/>
          </a:p>
        </p:txBody>
      </p:sp>
    </p:spTree>
    <p:extLst>
      <p:ext uri="{BB962C8B-B14F-4D97-AF65-F5344CB8AC3E}">
        <p14:creationId xmlns:p14="http://schemas.microsoft.com/office/powerpoint/2010/main" val="67734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0F14D-53FA-2443-D495-F4E546CB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yclisme: cinq jeunes sur le podium lors des Championnats québécois sur ...">
            <a:extLst>
              <a:ext uri="{FF2B5EF4-FFF2-40B4-BE49-F238E27FC236}">
                <a16:creationId xmlns:a16="http://schemas.microsoft.com/office/drawing/2014/main" id="{5EA65B12-E8F0-7EB4-7D66-F8077A17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" y="-1663116"/>
            <a:ext cx="12214927" cy="91611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0CFEB4-2BA5-3B2C-2A95-FBC90DFDDC01}"/>
              </a:ext>
            </a:extLst>
          </p:cNvPr>
          <p:cNvSpPr txBox="1"/>
          <p:nvPr/>
        </p:nvSpPr>
        <p:spPr>
          <a:xfrm>
            <a:off x="744467" y="388418"/>
            <a:ext cx="5280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Appréciation de la performance : d’abord le cycliste</a:t>
            </a:r>
          </a:p>
          <a:p>
            <a:r>
              <a:rPr lang="fr-CA" dirty="0">
                <a:solidFill>
                  <a:schemeClr val="bg1"/>
                </a:solidFill>
              </a:rPr>
              <a:t>Rétroaction immédiate</a:t>
            </a:r>
          </a:p>
          <a:p>
            <a:r>
              <a:rPr lang="fr-CA" dirty="0">
                <a:solidFill>
                  <a:schemeClr val="bg1"/>
                </a:solidFill>
              </a:rPr>
              <a:t>Hamburger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32107A2D-D2FF-125B-55AB-CB3FF2D40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6" name="Image 5" descr="バーガーキング“爆得”「ワッパーJr」半額180円＆クアトロチーズJr・ベーコンチーズJr2個目無料、2週連続キャンペーン開催 | 食品産業 ...">
            <a:extLst>
              <a:ext uri="{FF2B5EF4-FFF2-40B4-BE49-F238E27FC236}">
                <a16:creationId xmlns:a16="http://schemas.microsoft.com/office/drawing/2014/main" id="{7AB3A353-7DDA-DF28-17BF-FAC482236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80" y="1311748"/>
            <a:ext cx="1038754" cy="5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85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C137F-574F-9B74-7F65-0387CC88E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culture de vélo et des passionnés derrière les succès des cyclistes ...">
            <a:extLst>
              <a:ext uri="{FF2B5EF4-FFF2-40B4-BE49-F238E27FC236}">
                <a16:creationId xmlns:a16="http://schemas.microsoft.com/office/drawing/2014/main" id="{F708D168-59B1-075F-89A5-F2C0C1766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" y="758373"/>
            <a:ext cx="12166802" cy="68414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1CC368A-CC49-8884-CC5A-78E26DFA597D}"/>
              </a:ext>
            </a:extLst>
          </p:cNvPr>
          <p:cNvSpPr txBox="1"/>
          <p:nvPr/>
        </p:nvSpPr>
        <p:spPr>
          <a:xfrm>
            <a:off x="469338" y="65252"/>
            <a:ext cx="584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Entraînement excessif, surentraînement : responsabiliser</a:t>
            </a:r>
          </a:p>
          <a:p>
            <a:r>
              <a:rPr lang="fr-CA" dirty="0"/>
              <a:t>Centré ENTRAINEMENT ? ou PERFORMANCE ?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40E5A27C-112C-86E5-D852-6816E0C8E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31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550E-F08C-CE24-94A9-045379D54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Julian Alaphilippe remporte le GP Cycliste de Québec 2025 - Velo 101">
            <a:extLst>
              <a:ext uri="{FF2B5EF4-FFF2-40B4-BE49-F238E27FC236}">
                <a16:creationId xmlns:a16="http://schemas.microsoft.com/office/drawing/2014/main" id="{8F487438-DAF1-35CA-6A5F-BDD8483AD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" y="-499718"/>
            <a:ext cx="11047365" cy="73577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6084BF-D3CB-C393-236F-E9FAD4BB7571}"/>
              </a:ext>
            </a:extLst>
          </p:cNvPr>
          <p:cNvSpPr txBox="1"/>
          <p:nvPr/>
        </p:nvSpPr>
        <p:spPr>
          <a:xfrm>
            <a:off x="744467" y="388418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Se méfier des modes,</a:t>
            </a:r>
          </a:p>
          <a:p>
            <a:r>
              <a:rPr lang="fr-CA" dirty="0"/>
              <a:t>ne rien ériger en religion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807E5990-9FD3-9DDD-FC8C-8A5E0CE2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5" name="Image 4" descr="Zone 2 Biochemistry for Biomechanical Energy with Iñigo San Millán ...">
            <a:extLst>
              <a:ext uri="{FF2B5EF4-FFF2-40B4-BE49-F238E27FC236}">
                <a16:creationId xmlns:a16="http://schemas.microsoft.com/office/drawing/2014/main" id="{6DA3E294-AF5D-DFB2-9AC5-08403D9B8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860" y="972176"/>
            <a:ext cx="2277755" cy="1281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503FB8C-F7BB-C8AD-8717-F29AEF9E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1186" y="972176"/>
            <a:ext cx="1615859" cy="2154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6D0B9B0-8F1F-58BB-57DF-B2765D3F2DA0}"/>
              </a:ext>
            </a:extLst>
          </p:cNvPr>
          <p:cNvSpPr txBox="1"/>
          <p:nvPr/>
        </p:nvSpPr>
        <p:spPr>
          <a:xfrm>
            <a:off x="4200998" y="54079"/>
            <a:ext cx="42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noProof="1"/>
              <a:t>"La preuve que la mode est ridicule, c'est qu'elle change tout le temps."</a:t>
            </a:r>
          </a:p>
          <a:p>
            <a:pPr algn="r"/>
            <a:r>
              <a:rPr lang="fr-CA" noProof="1"/>
              <a:t>- Oscar Wilde</a:t>
            </a:r>
          </a:p>
        </p:txBody>
      </p:sp>
    </p:spTree>
    <p:extLst>
      <p:ext uri="{BB962C8B-B14F-4D97-AF65-F5344CB8AC3E}">
        <p14:creationId xmlns:p14="http://schemas.microsoft.com/office/powerpoint/2010/main" val="3343031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1BD49-7E28-3F89-A75B-F083804A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1F5524A-DD24-2A77-4A0F-4235C463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0761"/>
            <a:ext cx="13979207" cy="78633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FA431C6-867C-B668-89A5-25CA9BEFA2DF}"/>
              </a:ext>
            </a:extLst>
          </p:cNvPr>
          <p:cNvSpPr txBox="1"/>
          <p:nvPr/>
        </p:nvSpPr>
        <p:spPr>
          <a:xfrm>
            <a:off x="744467" y="388418"/>
            <a:ext cx="820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Miser sur les bons termes - Glossaire des sciences du sport – INS Québec - OQLF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49112584-F7E2-5761-FE96-60EEF32B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3D3799-3039-5F7E-D83A-9AB95FA468C4}"/>
              </a:ext>
            </a:extLst>
          </p:cNvPr>
          <p:cNvSpPr txBox="1"/>
          <p:nvPr/>
        </p:nvSpPr>
        <p:spPr>
          <a:xfrm>
            <a:off x="3889461" y="2545976"/>
            <a:ext cx="7283725" cy="27699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bg1"/>
                </a:solidFill>
              </a:rPr>
              <a:t>www.insquebec.org/services-et-expertises/science-du-sport/les-mots-des-sciences-du-sport-en-francais/</a:t>
            </a:r>
          </a:p>
        </p:txBody>
      </p:sp>
    </p:spTree>
    <p:extLst>
      <p:ext uri="{BB962C8B-B14F-4D97-AF65-F5344CB8AC3E}">
        <p14:creationId xmlns:p14="http://schemas.microsoft.com/office/powerpoint/2010/main" val="176885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D26D3B6-76FB-2146-A08A-A461FC340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257" y="-66965"/>
            <a:ext cx="13836514" cy="778303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13A72A3-ABC4-E646-9DA0-6DAB4C66BB26}"/>
              </a:ext>
            </a:extLst>
          </p:cNvPr>
          <p:cNvSpPr txBox="1">
            <a:spLocks/>
          </p:cNvSpPr>
          <p:nvPr/>
        </p:nvSpPr>
        <p:spPr>
          <a:xfrm>
            <a:off x="5697907" y="1134871"/>
            <a:ext cx="4584526" cy="116857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400" noProof="1">
                <a:latin typeface="Arial" panose="020B0604020202020204" pitchFamily="34" charset="0"/>
                <a:cs typeface="Arial" panose="020B0604020202020204" pitchFamily="34" charset="0"/>
              </a:rPr>
              <a:t>Tout va vers le plus facile, sauf l’intensité</a:t>
            </a:r>
          </a:p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86498FE-A7D3-3043-B6E2-C77297430842}"/>
              </a:ext>
            </a:extLst>
          </p:cNvPr>
          <p:cNvSpPr txBox="1">
            <a:spLocks/>
          </p:cNvSpPr>
          <p:nvPr/>
        </p:nvSpPr>
        <p:spPr>
          <a:xfrm>
            <a:off x="5858451" y="1949320"/>
            <a:ext cx="4584526" cy="111965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26325FF-3F04-C84C-AC52-E7DA3A6FB6FB}"/>
              </a:ext>
            </a:extLst>
          </p:cNvPr>
          <p:cNvSpPr txBox="1">
            <a:spLocks/>
          </p:cNvSpPr>
          <p:nvPr/>
        </p:nvSpPr>
        <p:spPr>
          <a:xfrm>
            <a:off x="768755" y="1183797"/>
            <a:ext cx="4929151" cy="21737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E2E73C-4997-8D49-8C3C-923ED6220CC1}"/>
              </a:ext>
            </a:extLst>
          </p:cNvPr>
          <p:cNvSpPr txBox="1"/>
          <p:nvPr/>
        </p:nvSpPr>
        <p:spPr>
          <a:xfrm>
            <a:off x="2218508" y="1439092"/>
            <a:ext cx="30441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u="sng" noProof="1"/>
              <a:t>EPIC récupération allongée </a:t>
            </a:r>
          </a:p>
          <a:p>
            <a:r>
              <a:rPr lang="fr-CA" sz="2000" noProof="1"/>
              <a:t>10 x 20 s (20 à 29 s; 1:30)</a:t>
            </a:r>
          </a:p>
          <a:p>
            <a:r>
              <a:rPr lang="fr-CA" sz="2000" noProof="1"/>
              <a:t>9 x 20 s (20 à 36 s; 1:45)</a:t>
            </a:r>
          </a:p>
          <a:p>
            <a:r>
              <a:rPr lang="fr-CA" sz="2000" noProof="1"/>
              <a:t>8 x 20 s (20 à 41 s; 2:00)</a:t>
            </a:r>
          </a:p>
          <a:p>
            <a:r>
              <a:rPr lang="fr-CA" sz="2000" noProof="1"/>
              <a:t>7 x 20 s (20 à 44 s; 2:15)</a:t>
            </a:r>
          </a:p>
          <a:p>
            <a:r>
              <a:rPr lang="fr-CA" sz="2000" noProof="1"/>
              <a:t>6 x 20 s (20 à 45; 2:30)</a:t>
            </a:r>
          </a:p>
          <a:p>
            <a:r>
              <a:rPr lang="fr-CA" sz="2000" noProof="1"/>
              <a:t>…</a:t>
            </a:r>
          </a:p>
          <a:p>
            <a:r>
              <a:rPr lang="fr-CA" sz="2000" noProof="1"/>
              <a:t>2 x 20 s</a:t>
            </a:r>
          </a:p>
        </p:txBody>
      </p:sp>
      <p:pic>
        <p:nvPicPr>
          <p:cNvPr id="2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276D5478-680A-97C1-E2C3-D74E6E2F2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0C4D81-8C6E-5326-8C26-BF7277582063}"/>
              </a:ext>
            </a:extLst>
          </p:cNvPr>
          <p:cNvSpPr txBox="1"/>
          <p:nvPr/>
        </p:nvSpPr>
        <p:spPr>
          <a:xfrm>
            <a:off x="744467" y="388418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Priorité à l’EPI</a:t>
            </a:r>
          </a:p>
        </p:txBody>
      </p:sp>
    </p:spTree>
    <p:extLst>
      <p:ext uri="{BB962C8B-B14F-4D97-AF65-F5344CB8AC3E}">
        <p14:creationId xmlns:p14="http://schemas.microsoft.com/office/powerpoint/2010/main" val="136200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01088-6F5C-E386-5C76-F5173E9EC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’équipe du Québec enchaîne avec une autre belle journée aux Nationaux ...">
            <a:extLst>
              <a:ext uri="{FF2B5EF4-FFF2-40B4-BE49-F238E27FC236}">
                <a16:creationId xmlns:a16="http://schemas.microsoft.com/office/drawing/2014/main" id="{B38DE7BF-3370-2FDA-6620-8E4B55D6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13" y="0"/>
            <a:ext cx="12179401" cy="9642025"/>
          </a:xfrm>
          <a:prstGeom prst="rect">
            <a:avLst/>
          </a:prstGeom>
        </p:spPr>
      </p:pic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7CD23D3E-C74D-A66C-3F41-DFF25D110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22BDCE-3BD0-A98F-492A-D4E18881B66F}"/>
              </a:ext>
            </a:extLst>
          </p:cNvPr>
          <p:cNvSpPr txBox="1"/>
          <p:nvPr/>
        </p:nvSpPr>
        <p:spPr>
          <a:xfrm>
            <a:off x="744467" y="388418"/>
            <a:ext cx="197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Justifier les cycles</a:t>
            </a:r>
          </a:p>
        </p:txBody>
      </p:sp>
    </p:spTree>
    <p:extLst>
      <p:ext uri="{BB962C8B-B14F-4D97-AF65-F5344CB8AC3E}">
        <p14:creationId xmlns:p14="http://schemas.microsoft.com/office/powerpoint/2010/main" val="1720219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B46DE-78BB-E16E-1FE7-6E109AF6C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ierre Harvey a vite fait sa marque | Le Journal de Montréal">
            <a:extLst>
              <a:ext uri="{FF2B5EF4-FFF2-40B4-BE49-F238E27FC236}">
                <a16:creationId xmlns:a16="http://schemas.microsoft.com/office/drawing/2014/main" id="{902B31E7-6CE6-CE8B-E862-1CF499AEA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586" y="285955"/>
            <a:ext cx="3858815" cy="657204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B5038B9-5C54-F3DA-F2CF-06265DD272C8}"/>
              </a:ext>
            </a:extLst>
          </p:cNvPr>
          <p:cNvSpPr txBox="1"/>
          <p:nvPr/>
        </p:nvSpPr>
        <p:spPr>
          <a:xfrm>
            <a:off x="744467" y="388418"/>
            <a:ext cx="457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Valoriser l’entraînement intelligent, le talent,</a:t>
            </a:r>
          </a:p>
          <a:p>
            <a:r>
              <a:rPr lang="fr-CA" dirty="0"/>
              <a:t>pas l’équipement ni les suppléments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42418197-959A-9527-900F-95F19C667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6" name="Image 5" descr="Redoxon Tabletas Efervecentes Vitamina C 1g + Zinc 10 Bayer | Cuotas ...">
            <a:extLst>
              <a:ext uri="{FF2B5EF4-FFF2-40B4-BE49-F238E27FC236}">
                <a16:creationId xmlns:a16="http://schemas.microsoft.com/office/drawing/2014/main" id="{0647A733-AD8C-1BEB-CD22-DD32D84BC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14" y="1697908"/>
            <a:ext cx="5805809" cy="41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C6E29-61AD-6128-2194-895333EDA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'empathie selon Carl Rogers, figure de la psychologie humaniste">
            <a:extLst>
              <a:ext uri="{FF2B5EF4-FFF2-40B4-BE49-F238E27FC236}">
                <a16:creationId xmlns:a16="http://schemas.microsoft.com/office/drawing/2014/main" id="{316BDB58-D835-8191-D8D0-A95FBAAA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675" y="0"/>
            <a:ext cx="5412658" cy="541265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8224D5D-EDF1-4634-A80C-E643F1369B1F}"/>
              </a:ext>
            </a:extLst>
          </p:cNvPr>
          <p:cNvSpPr txBox="1"/>
          <p:nvPr/>
        </p:nvSpPr>
        <p:spPr>
          <a:xfrm>
            <a:off x="744467" y="388418"/>
            <a:ext cx="451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Discussion en mode Carl Rogers : empathie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03750010-CD0D-7927-DCAA-6969BE7F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5" name="Image 4" descr="Jude Dufour au Temple de la renommée du cyclisme québécois">
            <a:extLst>
              <a:ext uri="{FF2B5EF4-FFF2-40B4-BE49-F238E27FC236}">
                <a16:creationId xmlns:a16="http://schemas.microsoft.com/office/drawing/2014/main" id="{F298B1EB-6647-30D4-0C91-44CADD09E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9800" y="964585"/>
            <a:ext cx="7262475" cy="48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07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A9CD0-9BA4-4A21-3AA3-54D85A01B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ONDERFUL LOSERS, UM FILME SOBRE GREGÁRIOS – Mundo Bici">
            <a:extLst>
              <a:ext uri="{FF2B5EF4-FFF2-40B4-BE49-F238E27FC236}">
                <a16:creationId xmlns:a16="http://schemas.microsoft.com/office/drawing/2014/main" id="{5AB5F600-CBEB-268A-88AE-51ABE524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9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57DC59-0AD3-1DC2-767E-F44FF9C0E00F}"/>
              </a:ext>
            </a:extLst>
          </p:cNvPr>
          <p:cNvSpPr txBox="1"/>
          <p:nvPr/>
        </p:nvSpPr>
        <p:spPr>
          <a:xfrm>
            <a:off x="646144" y="555566"/>
            <a:ext cx="252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Récupération :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la base avant le douillet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D16B92E9-A747-799D-2E7D-DA647CA0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31F51D7-8281-40CF-683D-D749D6B30EBC}"/>
              </a:ext>
            </a:extLst>
          </p:cNvPr>
          <p:cNvSpPr txBox="1"/>
          <p:nvPr/>
        </p:nvSpPr>
        <p:spPr>
          <a:xfrm>
            <a:off x="646144" y="2123767"/>
            <a:ext cx="2009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Repos actif, passif</a:t>
            </a:r>
          </a:p>
          <a:p>
            <a:r>
              <a:rPr lang="fr-CA" dirty="0">
                <a:solidFill>
                  <a:schemeClr val="bg1"/>
                </a:solidFill>
              </a:rPr>
              <a:t>Sommeil</a:t>
            </a:r>
          </a:p>
          <a:p>
            <a:r>
              <a:rPr lang="fr-CA" dirty="0">
                <a:solidFill>
                  <a:schemeClr val="bg1"/>
                </a:solidFill>
              </a:rPr>
              <a:t>Alimentation</a:t>
            </a:r>
          </a:p>
          <a:p>
            <a:r>
              <a:rPr lang="fr-CA" dirty="0">
                <a:solidFill>
                  <a:schemeClr val="bg1"/>
                </a:solidFill>
              </a:rPr>
              <a:t>Vie saine</a:t>
            </a:r>
          </a:p>
        </p:txBody>
      </p:sp>
      <p:pic>
        <p:nvPicPr>
          <p:cNvPr id="7" name="Image 6" descr="Wonderful Losers: A Different World - Rotten Tomatoes">
            <a:extLst>
              <a:ext uri="{FF2B5EF4-FFF2-40B4-BE49-F238E27FC236}">
                <a16:creationId xmlns:a16="http://schemas.microsoft.com/office/drawing/2014/main" id="{4D939746-036E-29BB-EA6B-A9B42351F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916" y="167149"/>
            <a:ext cx="3162377" cy="421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61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AD04A-0C77-9E8B-25D5-47B17B111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yclo-cross - Mondiaux 2023 : La Canadienne Isabella Holmgren titrée en ...">
            <a:extLst>
              <a:ext uri="{FF2B5EF4-FFF2-40B4-BE49-F238E27FC236}">
                <a16:creationId xmlns:a16="http://schemas.microsoft.com/office/drawing/2014/main" id="{EBBF32FD-B01D-11BC-308B-28F0F9C0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2" cy="6858000"/>
          </a:xfrm>
          <a:prstGeom prst="rect">
            <a:avLst/>
          </a:prstGeom>
        </p:spPr>
      </p:pic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7B22BB25-1ACA-758C-94D2-00061785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F123CE-92DC-5078-1708-75BAE6712864}"/>
              </a:ext>
            </a:extLst>
          </p:cNvPr>
          <p:cNvSpPr txBox="1"/>
          <p:nvPr/>
        </p:nvSpPr>
        <p:spPr>
          <a:xfrm>
            <a:off x="954622" y="3429000"/>
            <a:ext cx="35521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CA" sz="2800" b="1" kern="100">
                <a:solidFill>
                  <a:schemeClr val="bg1"/>
                </a:solidFill>
                <a:effectLst/>
                <a:latin typeface="Avenir Next LT Pro" panose="020B0504020202020204" pitchFamily="34" charset="77"/>
                <a:ea typeface="Aptos" panose="020B0004020202020204" pitchFamily="34" charset="0"/>
                <a:cs typeface="Arial" panose="020B0604020202020204" pitchFamily="34" charset="0"/>
              </a:rPr>
              <a:t>+ 33 </a:t>
            </a:r>
            <a:r>
              <a:rPr lang="fr-CA" sz="2800" b="1" kern="100" dirty="0">
                <a:solidFill>
                  <a:schemeClr val="bg1"/>
                </a:solidFill>
                <a:effectLst/>
                <a:latin typeface="Avenir Next LT Pro" panose="020B0504020202020204" pitchFamily="34" charset="77"/>
                <a:ea typeface="Aptos" panose="020B0004020202020204" pitchFamily="34" charset="0"/>
                <a:cs typeface="Arial" panose="020B0604020202020204" pitchFamily="34" charset="0"/>
              </a:rPr>
              <a:t>conseils</a:t>
            </a:r>
          </a:p>
          <a:p>
            <a:pPr>
              <a:buNone/>
            </a:pPr>
            <a:r>
              <a:rPr lang="fr-CA" sz="2800" b="1" kern="10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Glossaire</a:t>
            </a:r>
          </a:p>
          <a:p>
            <a:pPr>
              <a:buNone/>
            </a:pPr>
            <a:r>
              <a:rPr lang="fr-CA" sz="2800" b="1" kern="10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3-2-1 Go !</a:t>
            </a:r>
          </a:p>
          <a:p>
            <a:pPr>
              <a:buNone/>
            </a:pPr>
            <a:r>
              <a:rPr lang="fr-CA" sz="2800" b="1" kern="10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Cube5D</a:t>
            </a:r>
          </a:p>
          <a:p>
            <a:pPr>
              <a:buNone/>
            </a:pPr>
            <a:r>
              <a:rPr lang="fr-CA" sz="2800" b="1" kern="10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Quiz</a:t>
            </a:r>
          </a:p>
          <a:p>
            <a:pPr>
              <a:buNone/>
            </a:pPr>
            <a:r>
              <a:rPr lang="fr-CA" sz="2800" b="1" kern="10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Nature-Humaine.ca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6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E83B6-AB78-EBDA-9EE9-7713C2EFD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1 personne, l’Arno, Camogli, foule et Place d’Espagne">
            <a:extLst>
              <a:ext uri="{FF2B5EF4-FFF2-40B4-BE49-F238E27FC236}">
                <a16:creationId xmlns:a16="http://schemas.microsoft.com/office/drawing/2014/main" id="{CB3CA3F3-CAFC-6DD5-6857-75E38EB6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09" y="-8398538"/>
            <a:ext cx="12247609" cy="152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608A43B8-20AD-6784-C033-745AE22C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3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C422-B8EC-FCDF-50E7-467A6EA38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0B3FC692-3B74-6D34-8F21-9696A95E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4" name="Image 3" descr="Vélo de montagne - Léandre Bouchard atteint son objectif aux mondiaux!">
            <a:extLst>
              <a:ext uri="{FF2B5EF4-FFF2-40B4-BE49-F238E27FC236}">
                <a16:creationId xmlns:a16="http://schemas.microsoft.com/office/drawing/2014/main" id="{91D4AA33-B2D1-BF2D-40BC-6E97C6AC1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69" y="849086"/>
            <a:ext cx="10764717" cy="60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FDCD87-C9EB-37A8-0320-27B92D64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77" y="214314"/>
            <a:ext cx="896302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E11EE36-2685-5B1E-B7C3-778DC7855518}"/>
              </a:ext>
            </a:extLst>
          </p:cNvPr>
          <p:cNvSpPr txBox="1"/>
          <p:nvPr/>
        </p:nvSpPr>
        <p:spPr>
          <a:xfrm>
            <a:off x="744467" y="388418"/>
            <a:ext cx="117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i="1" dirty="0"/>
              <a:t>Check list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7454A702-DC7F-774E-1544-056F4916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E86C5B-DD57-1FDB-4FC0-0D0B2383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1110000"/>
            <a:ext cx="2980944" cy="242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56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0ED6-83B4-D931-76DE-7806C0F5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BC7D722-1F8B-BBF9-30B3-9A54BDB60BE4}"/>
              </a:ext>
            </a:extLst>
          </p:cNvPr>
          <p:cNvSpPr txBox="1"/>
          <p:nvPr/>
        </p:nvSpPr>
        <p:spPr>
          <a:xfrm>
            <a:off x="744467" y="388418"/>
            <a:ext cx="269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Muscu hors- et en-saison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D898D191-6C7E-28F1-35DA-420AB62B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DFAB6C-47CD-69BD-C230-F37EE771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32" y="1154029"/>
            <a:ext cx="86963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20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8955A-129B-FEBC-D592-E488FDA2C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mment Améliorer son Endurance par l’entraînement respiratoire ...">
            <a:extLst>
              <a:ext uri="{FF2B5EF4-FFF2-40B4-BE49-F238E27FC236}">
                <a16:creationId xmlns:a16="http://schemas.microsoft.com/office/drawing/2014/main" id="{C373F946-35AE-5B7F-E6DC-1F383ACD0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" y="-31710"/>
            <a:ext cx="12166802" cy="81092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C3906D-2075-7522-79AF-AB8FEF4FACE6}"/>
              </a:ext>
            </a:extLst>
          </p:cNvPr>
          <p:cNvSpPr txBox="1"/>
          <p:nvPr/>
        </p:nvSpPr>
        <p:spPr>
          <a:xfrm>
            <a:off x="744467" y="388418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Renforcer les muscles respiratoires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570FB868-24AD-C5A5-FC6E-9F5F5690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gdeleine Vallières-Mill entre dans l’histoire en étant couronnée ...">
            <a:extLst>
              <a:ext uri="{FF2B5EF4-FFF2-40B4-BE49-F238E27FC236}">
                <a16:creationId xmlns:a16="http://schemas.microsoft.com/office/drawing/2014/main" id="{1477A44E-73C8-EBD8-FBEA-EAAC47F742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1179872"/>
            <a:ext cx="12260826" cy="8165902"/>
          </a:xfrm>
          <a:prstGeom prst="rect">
            <a:avLst/>
          </a:prstGeom>
        </p:spPr>
      </p:pic>
      <p:sp>
        <p:nvSpPr>
          <p:cNvPr id="185346" name="Line 2"/>
          <p:cNvSpPr>
            <a:spLocks noChangeShapeType="1"/>
          </p:cNvSpPr>
          <p:nvPr/>
        </p:nvSpPr>
        <p:spPr bwMode="auto">
          <a:xfrm>
            <a:off x="2438400" y="2286000"/>
            <a:ext cx="0" cy="3886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47" name="Line 3"/>
          <p:cNvSpPr>
            <a:spLocks noChangeShapeType="1"/>
          </p:cNvSpPr>
          <p:nvPr/>
        </p:nvSpPr>
        <p:spPr bwMode="auto">
          <a:xfrm>
            <a:off x="3048000" y="6019800"/>
            <a:ext cx="7315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48" name="Line 4"/>
          <p:cNvSpPr>
            <a:spLocks noChangeShapeType="1"/>
          </p:cNvSpPr>
          <p:nvPr/>
        </p:nvSpPr>
        <p:spPr bwMode="auto">
          <a:xfrm>
            <a:off x="9296400" y="2133600"/>
            <a:ext cx="0" cy="388620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7661454" y="914401"/>
            <a:ext cx="2503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CA" sz="24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 de performance </a:t>
            </a:r>
          </a:p>
          <a:p>
            <a:endParaRPr lang="fr-CA" sz="2400" b="1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3962400" y="6248400"/>
            <a:ext cx="48253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A" sz="2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Jours avant la compétition importante</a:t>
            </a:r>
          </a:p>
        </p:txBody>
      </p:sp>
      <p:sp>
        <p:nvSpPr>
          <p:cNvPr id="185351" name="Line 7"/>
          <p:cNvSpPr>
            <a:spLocks noChangeShapeType="1"/>
          </p:cNvSpPr>
          <p:nvPr/>
        </p:nvSpPr>
        <p:spPr bwMode="auto">
          <a:xfrm flipH="1">
            <a:off x="2819400" y="57150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 flipH="1">
            <a:off x="2667000" y="57150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>
            <a:off x="2438400" y="3505200"/>
            <a:ext cx="29718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55" name="Freeform 11"/>
          <p:cNvSpPr>
            <a:spLocks/>
          </p:cNvSpPr>
          <p:nvPr/>
        </p:nvSpPr>
        <p:spPr bwMode="auto">
          <a:xfrm>
            <a:off x="5410200" y="3505200"/>
            <a:ext cx="4800600" cy="2133600"/>
          </a:xfrm>
          <a:custGeom>
            <a:avLst/>
            <a:gdLst>
              <a:gd name="T0" fmla="*/ 0 w 3024"/>
              <a:gd name="T1" fmla="*/ 0 h 1344"/>
              <a:gd name="T2" fmla="*/ 2147483647 w 3024"/>
              <a:gd name="T3" fmla="*/ 2147483647 h 1344"/>
              <a:gd name="T4" fmla="*/ 2147483647 w 3024"/>
              <a:gd name="T5" fmla="*/ 2147483647 h 1344"/>
              <a:gd name="T6" fmla="*/ 2147483647 w 3024"/>
              <a:gd name="T7" fmla="*/ 2147483647 h 1344"/>
              <a:gd name="T8" fmla="*/ 2147483647 w 3024"/>
              <a:gd name="T9" fmla="*/ 2147483647 h 1344"/>
              <a:gd name="T10" fmla="*/ 2147483647 w 3024"/>
              <a:gd name="T11" fmla="*/ 2147483647 h 1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24"/>
              <a:gd name="T19" fmla="*/ 0 h 1344"/>
              <a:gd name="T20" fmla="*/ 3024 w 3024"/>
              <a:gd name="T21" fmla="*/ 1344 h 13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24" h="1344">
                <a:moveTo>
                  <a:pt x="0" y="0"/>
                </a:moveTo>
                <a:cubicBezTo>
                  <a:pt x="60" y="112"/>
                  <a:pt x="120" y="224"/>
                  <a:pt x="240" y="336"/>
                </a:cubicBezTo>
                <a:cubicBezTo>
                  <a:pt x="360" y="448"/>
                  <a:pt x="544" y="576"/>
                  <a:pt x="720" y="672"/>
                </a:cubicBezTo>
                <a:cubicBezTo>
                  <a:pt x="896" y="768"/>
                  <a:pt x="1056" y="832"/>
                  <a:pt x="1296" y="912"/>
                </a:cubicBezTo>
                <a:cubicBezTo>
                  <a:pt x="1536" y="992"/>
                  <a:pt x="1872" y="1080"/>
                  <a:pt x="2160" y="1152"/>
                </a:cubicBezTo>
                <a:cubicBezTo>
                  <a:pt x="2448" y="1224"/>
                  <a:pt x="2880" y="1312"/>
                  <a:pt x="3024" y="1344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2438400" y="4648200"/>
            <a:ext cx="2971800" cy="0"/>
          </a:xfrm>
          <a:prstGeom prst="line">
            <a:avLst/>
          </a:prstGeom>
          <a:noFill/>
          <a:ln w="889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58" name="Freeform 14"/>
          <p:cNvSpPr>
            <a:spLocks/>
          </p:cNvSpPr>
          <p:nvPr/>
        </p:nvSpPr>
        <p:spPr bwMode="auto">
          <a:xfrm>
            <a:off x="5410200" y="3121026"/>
            <a:ext cx="4972050" cy="1470025"/>
          </a:xfrm>
          <a:custGeom>
            <a:avLst/>
            <a:gdLst>
              <a:gd name="T0" fmla="*/ 0 w 3132"/>
              <a:gd name="T1" fmla="*/ 2147483647 h 926"/>
              <a:gd name="T2" fmla="*/ 2147483647 w 3132"/>
              <a:gd name="T3" fmla="*/ 2147483647 h 926"/>
              <a:gd name="T4" fmla="*/ 2147483647 w 3132"/>
              <a:gd name="T5" fmla="*/ 2147483647 h 926"/>
              <a:gd name="T6" fmla="*/ 2147483647 w 3132"/>
              <a:gd name="T7" fmla="*/ 2147483647 h 926"/>
              <a:gd name="T8" fmla="*/ 2147483647 w 3132"/>
              <a:gd name="T9" fmla="*/ 2147483647 h 926"/>
              <a:gd name="T10" fmla="*/ 2147483647 w 3132"/>
              <a:gd name="T11" fmla="*/ 2147483647 h 926"/>
              <a:gd name="T12" fmla="*/ 2147483647 w 3132"/>
              <a:gd name="T13" fmla="*/ 2147483647 h 926"/>
              <a:gd name="T14" fmla="*/ 2147483647 w 3132"/>
              <a:gd name="T15" fmla="*/ 2147483647 h 926"/>
              <a:gd name="T16" fmla="*/ 2147483647 w 3132"/>
              <a:gd name="T17" fmla="*/ 2147483647 h 926"/>
              <a:gd name="T18" fmla="*/ 2147483647 w 3132"/>
              <a:gd name="T19" fmla="*/ 2147483647 h 926"/>
              <a:gd name="T20" fmla="*/ 2147483647 w 3132"/>
              <a:gd name="T21" fmla="*/ 2147483647 h 926"/>
              <a:gd name="T22" fmla="*/ 2147483647 w 3132"/>
              <a:gd name="T23" fmla="*/ 2147483647 h 9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132"/>
              <a:gd name="T37" fmla="*/ 0 h 926"/>
              <a:gd name="T38" fmla="*/ 3132 w 3132"/>
              <a:gd name="T39" fmla="*/ 926 h 92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132" h="926">
                <a:moveTo>
                  <a:pt x="0" y="926"/>
                </a:moveTo>
                <a:cubicBezTo>
                  <a:pt x="52" y="822"/>
                  <a:pt x="104" y="718"/>
                  <a:pt x="192" y="638"/>
                </a:cubicBezTo>
                <a:cubicBezTo>
                  <a:pt x="280" y="558"/>
                  <a:pt x="398" y="504"/>
                  <a:pt x="528" y="446"/>
                </a:cubicBezTo>
                <a:cubicBezTo>
                  <a:pt x="658" y="388"/>
                  <a:pt x="840" y="327"/>
                  <a:pt x="972" y="287"/>
                </a:cubicBezTo>
                <a:cubicBezTo>
                  <a:pt x="1104" y="247"/>
                  <a:pt x="1227" y="228"/>
                  <a:pt x="1323" y="203"/>
                </a:cubicBezTo>
                <a:cubicBezTo>
                  <a:pt x="1419" y="178"/>
                  <a:pt x="1452" y="154"/>
                  <a:pt x="1546" y="134"/>
                </a:cubicBezTo>
                <a:cubicBezTo>
                  <a:pt x="1640" y="114"/>
                  <a:pt x="1770" y="103"/>
                  <a:pt x="1889" y="83"/>
                </a:cubicBezTo>
                <a:cubicBezTo>
                  <a:pt x="2008" y="63"/>
                  <a:pt x="2176" y="24"/>
                  <a:pt x="2258" y="12"/>
                </a:cubicBezTo>
                <a:cubicBezTo>
                  <a:pt x="2340" y="0"/>
                  <a:pt x="2328" y="14"/>
                  <a:pt x="2378" y="14"/>
                </a:cubicBezTo>
                <a:cubicBezTo>
                  <a:pt x="2428" y="14"/>
                  <a:pt x="2487" y="8"/>
                  <a:pt x="2558" y="12"/>
                </a:cubicBezTo>
                <a:cubicBezTo>
                  <a:pt x="2629" y="16"/>
                  <a:pt x="2710" y="18"/>
                  <a:pt x="2806" y="38"/>
                </a:cubicBezTo>
                <a:cubicBezTo>
                  <a:pt x="2902" y="58"/>
                  <a:pt x="3064" y="112"/>
                  <a:pt x="3132" y="132"/>
                </a:cubicBezTo>
              </a:path>
            </a:pathLst>
          </a:custGeom>
          <a:noFill/>
          <a:ln w="1270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59" name="Line 15"/>
          <p:cNvSpPr>
            <a:spLocks noChangeShapeType="1"/>
          </p:cNvSpPr>
          <p:nvPr/>
        </p:nvSpPr>
        <p:spPr bwMode="auto">
          <a:xfrm>
            <a:off x="9296400" y="1676400"/>
            <a:ext cx="0" cy="685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61" name="Text Box 17"/>
          <p:cNvSpPr txBox="1">
            <a:spLocks noChangeArrowheads="1"/>
          </p:cNvSpPr>
          <p:nvPr/>
        </p:nvSpPr>
        <p:spPr bwMode="auto">
          <a:xfrm>
            <a:off x="2971800" y="31242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A" sz="24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endParaRPr lang="fr-CA" sz="2400" b="1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62" name="Text Box 18"/>
          <p:cNvSpPr txBox="1">
            <a:spLocks noChangeArrowheads="1"/>
          </p:cNvSpPr>
          <p:nvPr/>
        </p:nvSpPr>
        <p:spPr bwMode="auto">
          <a:xfrm>
            <a:off x="2971801" y="4191001"/>
            <a:ext cx="2068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A" sz="24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</p:txBody>
      </p:sp>
      <p:sp>
        <p:nvSpPr>
          <p:cNvPr id="185363" name="Text Box 19"/>
          <p:cNvSpPr txBox="1">
            <a:spLocks noChangeArrowheads="1"/>
          </p:cNvSpPr>
          <p:nvPr/>
        </p:nvSpPr>
        <p:spPr bwMode="auto">
          <a:xfrm rot="-5400000">
            <a:off x="656215" y="3795863"/>
            <a:ext cx="2802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A" sz="24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Unités arbitraires </a:t>
            </a:r>
          </a:p>
        </p:txBody>
      </p:sp>
      <p:sp>
        <p:nvSpPr>
          <p:cNvPr id="185364" name="Text Box 20"/>
          <p:cNvSpPr txBox="1">
            <a:spLocks noChangeArrowheads="1"/>
          </p:cNvSpPr>
          <p:nvPr/>
        </p:nvSpPr>
        <p:spPr bwMode="auto">
          <a:xfrm>
            <a:off x="3276600" y="5984876"/>
            <a:ext cx="6557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A" sz="24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                  -10                -5               	     0</a:t>
            </a:r>
          </a:p>
        </p:txBody>
      </p:sp>
      <p:sp>
        <p:nvSpPr>
          <p:cNvPr id="185365" name="Line 21"/>
          <p:cNvSpPr>
            <a:spLocks noChangeShapeType="1"/>
          </p:cNvSpPr>
          <p:nvPr/>
        </p:nvSpPr>
        <p:spPr bwMode="auto">
          <a:xfrm flipV="1">
            <a:off x="7315200" y="57912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66" name="Line 22"/>
          <p:cNvSpPr>
            <a:spLocks noChangeShapeType="1"/>
          </p:cNvSpPr>
          <p:nvPr/>
        </p:nvSpPr>
        <p:spPr bwMode="auto">
          <a:xfrm flipV="1">
            <a:off x="5486400" y="57912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67" name="Line 23"/>
          <p:cNvSpPr>
            <a:spLocks noChangeShapeType="1"/>
          </p:cNvSpPr>
          <p:nvPr/>
        </p:nvSpPr>
        <p:spPr bwMode="auto">
          <a:xfrm flipV="1">
            <a:off x="3581400" y="57912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68" name="Rectangle 24"/>
          <p:cNvSpPr>
            <a:spLocks noChangeArrowheads="1"/>
          </p:cNvSpPr>
          <p:nvPr/>
        </p:nvSpPr>
        <p:spPr bwMode="auto">
          <a:xfrm>
            <a:off x="2590800" y="5486400"/>
            <a:ext cx="2895600" cy="3810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69" name="Rectangle 25"/>
          <p:cNvSpPr>
            <a:spLocks noChangeArrowheads="1"/>
          </p:cNvSpPr>
          <p:nvPr/>
        </p:nvSpPr>
        <p:spPr bwMode="auto">
          <a:xfrm>
            <a:off x="5486400" y="5486400"/>
            <a:ext cx="3810000" cy="3810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70" name="Rectangle 26"/>
          <p:cNvSpPr>
            <a:spLocks noChangeArrowheads="1"/>
          </p:cNvSpPr>
          <p:nvPr/>
        </p:nvSpPr>
        <p:spPr bwMode="auto">
          <a:xfrm>
            <a:off x="2590800" y="4724400"/>
            <a:ext cx="2895600" cy="762000"/>
          </a:xfrm>
          <a:prstGeom prst="rect">
            <a:avLst/>
          </a:prstGeom>
          <a:solidFill>
            <a:srgbClr val="EAEAEA"/>
          </a:solidFill>
          <a:ln w="635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71" name="AutoShape 27"/>
          <p:cNvSpPr>
            <a:spLocks noChangeArrowheads="1"/>
          </p:cNvSpPr>
          <p:nvPr/>
        </p:nvSpPr>
        <p:spPr bwMode="auto">
          <a:xfrm>
            <a:off x="5486400" y="4724400"/>
            <a:ext cx="3810000" cy="762000"/>
          </a:xfrm>
          <a:prstGeom prst="rtTriangle">
            <a:avLst/>
          </a:prstGeom>
          <a:solidFill>
            <a:srgbClr val="EAEAEA"/>
          </a:solidFill>
          <a:ln w="635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72" name="Text Box 28"/>
          <p:cNvSpPr txBox="1">
            <a:spLocks noChangeArrowheads="1"/>
          </p:cNvSpPr>
          <p:nvPr/>
        </p:nvSpPr>
        <p:spPr bwMode="auto">
          <a:xfrm>
            <a:off x="5664200" y="5486401"/>
            <a:ext cx="271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Intensité élevée</a:t>
            </a:r>
          </a:p>
        </p:txBody>
      </p:sp>
      <p:sp>
        <p:nvSpPr>
          <p:cNvPr id="185373" name="Text Box 29"/>
          <p:cNvSpPr txBox="1">
            <a:spLocks noChangeArrowheads="1"/>
          </p:cNvSpPr>
          <p:nvPr/>
        </p:nvSpPr>
        <p:spPr bwMode="auto">
          <a:xfrm>
            <a:off x="5375275" y="5029201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Intensité faible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495550" y="699369"/>
            <a:ext cx="577594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CA" b="1" noProof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Volume total:                		réduit (40 à 60 %)</a:t>
            </a:r>
          </a:p>
          <a:p>
            <a:pPr eaLnBrk="1" hangingPunct="1"/>
            <a:r>
              <a:rPr lang="fr-CA" b="1" noProof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Volume à intensité élevée: 	maintenu</a:t>
            </a:r>
          </a:p>
          <a:p>
            <a:pPr eaLnBrk="1" hangingPunct="1"/>
            <a:r>
              <a:rPr lang="fr-CA" b="1" noProof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Degré de difficulté:        		réduit</a:t>
            </a:r>
          </a:p>
          <a:p>
            <a:pPr eaLnBrk="1" hangingPunct="1"/>
            <a:r>
              <a:rPr lang="fr-CA" b="1" noProof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Excentrique			0 !</a:t>
            </a:r>
          </a:p>
        </p:txBody>
      </p:sp>
      <p:pic>
        <p:nvPicPr>
          <p:cNvPr id="2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6E978B50-6C7F-5EFE-91B7-31A3930B6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6317DE-6CEA-40CF-B9D5-6EEDA63E8107}"/>
              </a:ext>
            </a:extLst>
          </p:cNvPr>
          <p:cNvSpPr txBox="1"/>
          <p:nvPr/>
        </p:nvSpPr>
        <p:spPr>
          <a:xfrm>
            <a:off x="744467" y="388418"/>
            <a:ext cx="239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Planifier des affûtages</a:t>
            </a:r>
          </a:p>
        </p:txBody>
      </p:sp>
    </p:spTree>
    <p:extLst>
      <p:ext uri="{BB962C8B-B14F-4D97-AF65-F5344CB8AC3E}">
        <p14:creationId xmlns:p14="http://schemas.microsoft.com/office/powerpoint/2010/main" val="34339804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7E90F-2482-A767-CB3A-00E38FF9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ZWIFT : La Révolution de l’Entraînement Cycliste en Intérieur — Dans la ...">
            <a:extLst>
              <a:ext uri="{FF2B5EF4-FFF2-40B4-BE49-F238E27FC236}">
                <a16:creationId xmlns:a16="http://schemas.microsoft.com/office/drawing/2014/main" id="{7A0A3FE5-B919-C142-B75B-691F68CE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477" y="0"/>
            <a:ext cx="12273125" cy="74626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D0BAC1-B057-81E2-37F2-50EDD9037D0D}"/>
              </a:ext>
            </a:extLst>
          </p:cNvPr>
          <p:cNvSpPr txBox="1"/>
          <p:nvPr/>
        </p:nvSpPr>
        <p:spPr>
          <a:xfrm>
            <a:off x="744467" y="388418"/>
            <a:ext cx="564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En EPI hors-saison, peu de longs efforts et d’</a:t>
            </a:r>
            <a:r>
              <a:rPr lang="fr-CA" i="1" dirty="0"/>
              <a:t>over-under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23DE7527-7439-7DD9-3DFF-356A7FC8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7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5703E-8F29-2197-09C5-2AE87950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édaille de bronze pour l'équipe féminine de cyclisme sur piste ...">
            <a:extLst>
              <a:ext uri="{FF2B5EF4-FFF2-40B4-BE49-F238E27FC236}">
                <a16:creationId xmlns:a16="http://schemas.microsoft.com/office/drawing/2014/main" id="{9BF3C91F-F1AD-00E2-77BC-6D85842E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65953" cy="81017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B1786E-9A8B-FFED-EDC0-9E86390568E9}"/>
              </a:ext>
            </a:extLst>
          </p:cNvPr>
          <p:cNvSpPr txBox="1"/>
          <p:nvPr/>
        </p:nvSpPr>
        <p:spPr>
          <a:xfrm>
            <a:off x="970609" y="2482689"/>
            <a:ext cx="214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Habiletés : 100 fois!</a:t>
            </a:r>
          </a:p>
        </p:txBody>
      </p:sp>
      <p:pic>
        <p:nvPicPr>
          <p:cNvPr id="3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610B9CBE-3F70-96F6-94BF-B73D776C1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86" y="6384758"/>
            <a:ext cx="1006215" cy="473242"/>
          </a:xfrm>
          <a:prstGeom prst="rect">
            <a:avLst/>
          </a:prstGeom>
        </p:spPr>
      </p:pic>
      <p:pic>
        <p:nvPicPr>
          <p:cNvPr id="5" name="Image 4" descr="Katy Saint-Laurent">
            <a:extLst>
              <a:ext uri="{FF2B5EF4-FFF2-40B4-BE49-F238E27FC236}">
                <a16:creationId xmlns:a16="http://schemas.microsoft.com/office/drawing/2014/main" id="{E84409AD-666C-E945-DBC7-A10F7FFF1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09" y="2852021"/>
            <a:ext cx="2204884" cy="30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479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5014</TotalTime>
  <Words>728</Words>
  <Application>Microsoft Macintosh PowerPoint</Application>
  <PresentationFormat>Grand écran</PresentationFormat>
  <Paragraphs>246</Paragraphs>
  <Slides>36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MS PGothic</vt:lpstr>
      <vt:lpstr>Aptos</vt:lpstr>
      <vt:lpstr>Aptos Display</vt:lpstr>
      <vt:lpstr>Aptos Narrow</vt:lpstr>
      <vt:lpstr>Arial</vt:lpstr>
      <vt:lpstr>Avenir Next LT Pro</vt:lpstr>
      <vt:lpstr>Gill Sans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Guy Thibault</dc:creator>
  <cp:lastModifiedBy>Guy Thibault</cp:lastModifiedBy>
  <cp:revision>274</cp:revision>
  <dcterms:created xsi:type="dcterms:W3CDTF">2026-01-18T00:29:28Z</dcterms:created>
  <dcterms:modified xsi:type="dcterms:W3CDTF">2026-03-17T19:29:00Z</dcterms:modified>
</cp:coreProperties>
</file>